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Poppins"/>
      <p:regular r:id="rId18"/>
      <p:bold r:id="rId19"/>
      <p:italic r:id="rId20"/>
      <p:boldItalic r:id="rId21"/>
    </p:embeddedFont>
    <p:embeddedFont>
      <p:font typeface="Montserrat"/>
      <p:regular r:id="rId22"/>
      <p:bold r:id="rId23"/>
      <p:italic r:id="rId24"/>
      <p:boldItalic r:id="rId25"/>
    </p:embeddedFont>
    <p:embeddedFont>
      <p:font typeface="Poppins Light"/>
      <p:regular r:id="rId26"/>
      <p:bold r:id="rId27"/>
      <p:italic r:id="rId28"/>
      <p:boldItalic r:id="rId29"/>
    </p:embeddedFont>
    <p:embeddedFont>
      <p:font typeface="Poppins Medium"/>
      <p:regular r:id="rId30"/>
      <p:bold r:id="rId31"/>
      <p:italic r:id="rId32"/>
      <p:boldItalic r:id="rId33"/>
    </p:embeddedFont>
    <p:embeddedFont>
      <p:font typeface="Helvetica Neue"/>
      <p:regular r:id="rId34"/>
      <p:bold r:id="rId35"/>
      <p:italic r:id="rId36"/>
      <p:boldItalic r:id="rId37"/>
    </p:embeddedFont>
    <p:embeddedFont>
      <p:font typeface="Helvetica Neue Light"/>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Light-italic.fntdata"/><Relationship Id="rId20" Type="http://schemas.openxmlformats.org/officeDocument/2006/relationships/font" Target="fonts/Poppins-italic.fntdata"/><Relationship Id="rId41" Type="http://schemas.openxmlformats.org/officeDocument/2006/relationships/font" Target="fonts/HelveticaNeueLight-boldItalic.fntdata"/><Relationship Id="rId22" Type="http://schemas.openxmlformats.org/officeDocument/2006/relationships/font" Target="fonts/Montserrat-regular.fntdata"/><Relationship Id="rId21" Type="http://schemas.openxmlformats.org/officeDocument/2006/relationships/font" Target="fonts/Poppins-boldItalic.fntdata"/><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PoppinsLight-regular.fntdata"/><Relationship Id="rId25" Type="http://schemas.openxmlformats.org/officeDocument/2006/relationships/font" Target="fonts/Montserrat-boldItalic.fntdata"/><Relationship Id="rId28" Type="http://schemas.openxmlformats.org/officeDocument/2006/relationships/font" Target="fonts/PoppinsLight-italic.fntdata"/><Relationship Id="rId27" Type="http://schemas.openxmlformats.org/officeDocument/2006/relationships/font" Target="fonts/PoppinsLight-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oppinsLight-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Medium-bold.fntdata"/><Relationship Id="rId30" Type="http://schemas.openxmlformats.org/officeDocument/2006/relationships/font" Target="fonts/PoppinsMedium-regular.fntdata"/><Relationship Id="rId11" Type="http://schemas.openxmlformats.org/officeDocument/2006/relationships/slide" Target="slides/slide5.xml"/><Relationship Id="rId33" Type="http://schemas.openxmlformats.org/officeDocument/2006/relationships/font" Target="fonts/PoppinsMedium-boldItalic.fntdata"/><Relationship Id="rId10" Type="http://schemas.openxmlformats.org/officeDocument/2006/relationships/slide" Target="slides/slide4.xml"/><Relationship Id="rId32" Type="http://schemas.openxmlformats.org/officeDocument/2006/relationships/font" Target="fonts/PoppinsMedium-italic.fntdata"/><Relationship Id="rId13" Type="http://schemas.openxmlformats.org/officeDocument/2006/relationships/slide" Target="slides/slide7.xml"/><Relationship Id="rId35" Type="http://schemas.openxmlformats.org/officeDocument/2006/relationships/font" Target="fonts/HelveticaNeue-bold.fntdata"/><Relationship Id="rId12" Type="http://schemas.openxmlformats.org/officeDocument/2006/relationships/slide" Target="slides/slide6.xml"/><Relationship Id="rId34" Type="http://schemas.openxmlformats.org/officeDocument/2006/relationships/font" Target="fonts/HelveticaNeue-regular.fntdata"/><Relationship Id="rId15" Type="http://schemas.openxmlformats.org/officeDocument/2006/relationships/slide" Target="slides/slide9.xml"/><Relationship Id="rId37" Type="http://schemas.openxmlformats.org/officeDocument/2006/relationships/font" Target="fonts/HelveticaNeue-boldItalic.fntdata"/><Relationship Id="rId14" Type="http://schemas.openxmlformats.org/officeDocument/2006/relationships/slide" Target="slides/slide8.xml"/><Relationship Id="rId36" Type="http://schemas.openxmlformats.org/officeDocument/2006/relationships/font" Target="fonts/HelveticaNeue-italic.fntdata"/><Relationship Id="rId17" Type="http://schemas.openxmlformats.org/officeDocument/2006/relationships/slide" Target="slides/slide11.xml"/><Relationship Id="rId39" Type="http://schemas.openxmlformats.org/officeDocument/2006/relationships/font" Target="fonts/HelveticaNeueLight-bold.fntdata"/><Relationship Id="rId16" Type="http://schemas.openxmlformats.org/officeDocument/2006/relationships/slide" Target="slides/slide10.xml"/><Relationship Id="rId38" Type="http://schemas.openxmlformats.org/officeDocument/2006/relationships/font" Target="fonts/HelveticaNeueLight-regular.fntdata"/><Relationship Id="rId19" Type="http://schemas.openxmlformats.org/officeDocument/2006/relationships/font" Target="fonts/Poppins-bold.fntdata"/><Relationship Id="rId18" Type="http://schemas.openxmlformats.org/officeDocument/2006/relationships/font" Target="fonts/Poppins-regular.fntdata"/></Relationships>
</file>

<file path=ppt/media/image1.png>
</file>

<file path=ppt/media/image2.png>
</file>

<file path=ppt/media/image3.png>
</file>

<file path=ppt/media/image4.png>
</file>

<file path=ppt/media/image5.jpg>
</file>

<file path=ppt/media/image6.png>
</file>

<file path=ppt/media/image7.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5050f1471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g25050f1471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Hello Ironhacker and welcome to this workshop on Understanding Emotions in the Bootcamp Journey and beyond. </a:t>
            </a:r>
            <a:br>
              <a:rPr lang="en">
                <a:solidFill>
                  <a:schemeClr val="dk1"/>
                </a:solidFill>
              </a:rPr>
            </a:br>
            <a:br>
              <a:rPr lang="en">
                <a:solidFill>
                  <a:schemeClr val="dk1"/>
                </a:solidFill>
              </a:rPr>
            </a:br>
            <a:r>
              <a:rPr lang="en">
                <a:solidFill>
                  <a:schemeClr val="dk1"/>
                </a:solidFill>
              </a:rPr>
              <a:t>My name is Clara Pinillos, and I am excited to be here with all of you today. As we all know, learning to code, design, or prepare for a job interview can be an exciting, yet challenging journey.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In this workshop, we will explore the role of emotions in this journey and learn how to navigate them in a healthy and productive way.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By the end of this session, you will have a better understanding of what emotions are, how they impact your thoughts and behaviors, and practical tools to manage them effectively. So, let's dive in and explore this fascinating world.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5050f1471d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g25050f1471d_0_3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5b994a556c_0_19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g5b994a556c_0_19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5050f1471d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g25050f1471d_0_1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5050f1471d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25050f1471d_0_2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5050f1471d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g25050f1471d_0_3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5050f1471d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g25050f1471d_0_3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5050f1471d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g25050f1471d_0_2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5050f1471d_0_2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g25050f1471d_0_2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5050f1471d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25050f1471d_0_2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3e537f297f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3e537f297f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1">
  <p:cSld name="TITLE_1">
    <p:spTree>
      <p:nvGrpSpPr>
        <p:cNvPr id="50" name="Shape 50"/>
        <p:cNvGrpSpPr/>
        <p:nvPr/>
      </p:nvGrpSpPr>
      <p:grpSpPr>
        <a:xfrm>
          <a:off x="0" y="0"/>
          <a:ext cx="0" cy="0"/>
          <a:chOff x="0" y="0"/>
          <a:chExt cx="0" cy="0"/>
        </a:xfrm>
      </p:grpSpPr>
      <p:sp>
        <p:nvSpPr>
          <p:cNvPr id="51" name="Google Shape;51;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2" name="Google Shape;52;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 name="Google Shape;53;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sous-titre 2">
  <p:cSld name="TITLE_3">
    <p:spTree>
      <p:nvGrpSpPr>
        <p:cNvPr id="54" name="Shape 54"/>
        <p:cNvGrpSpPr/>
        <p:nvPr/>
      </p:nvGrpSpPr>
      <p:grpSpPr>
        <a:xfrm>
          <a:off x="0" y="0"/>
          <a:ext cx="0" cy="0"/>
          <a:chOff x="0" y="0"/>
          <a:chExt cx="0" cy="0"/>
        </a:xfrm>
      </p:grpSpPr>
      <p:sp>
        <p:nvSpPr>
          <p:cNvPr id="55" name="Google Shape;55;p14"/>
          <p:cNvSpPr txBox="1"/>
          <p:nvPr>
            <p:ph type="title"/>
          </p:nvPr>
        </p:nvSpPr>
        <p:spPr>
          <a:xfrm>
            <a:off x="666750" y="862013"/>
            <a:ext cx="7810500" cy="1743000"/>
          </a:xfrm>
          <a:prstGeom prst="rect">
            <a:avLst/>
          </a:prstGeom>
          <a:noFill/>
          <a:ln>
            <a:noFill/>
          </a:ln>
        </p:spPr>
        <p:txBody>
          <a:bodyPr anchorCtr="0" anchor="b"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56" name="Google Shape;56;p14"/>
          <p:cNvSpPr txBox="1"/>
          <p:nvPr>
            <p:ph idx="1" type="body"/>
          </p:nvPr>
        </p:nvSpPr>
        <p:spPr>
          <a:xfrm>
            <a:off x="666750" y="2652713"/>
            <a:ext cx="7810500" cy="595500"/>
          </a:xfrm>
          <a:prstGeom prst="rect">
            <a:avLst/>
          </a:prstGeom>
          <a:noFill/>
          <a:ln>
            <a:noFill/>
          </a:ln>
        </p:spPr>
        <p:txBody>
          <a:bodyPr anchorCtr="0" anchor="t"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57" name="Google Shape;57;p14"/>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sous-titre" type="title">
  <p:cSld name="TITLE">
    <p:spTree>
      <p:nvGrpSpPr>
        <p:cNvPr id="62" name="Shape 62"/>
        <p:cNvGrpSpPr/>
        <p:nvPr/>
      </p:nvGrpSpPr>
      <p:grpSpPr>
        <a:xfrm>
          <a:off x="0" y="0"/>
          <a:ext cx="0" cy="0"/>
          <a:chOff x="0" y="0"/>
          <a:chExt cx="0" cy="0"/>
        </a:xfrm>
      </p:grpSpPr>
      <p:sp>
        <p:nvSpPr>
          <p:cNvPr id="63" name="Google Shape;63;p16"/>
          <p:cNvSpPr txBox="1"/>
          <p:nvPr>
            <p:ph type="title"/>
          </p:nvPr>
        </p:nvSpPr>
        <p:spPr>
          <a:xfrm>
            <a:off x="666750" y="862013"/>
            <a:ext cx="7810500" cy="1743000"/>
          </a:xfrm>
          <a:prstGeom prst="rect">
            <a:avLst/>
          </a:prstGeom>
          <a:noFill/>
          <a:ln>
            <a:noFill/>
          </a:ln>
        </p:spPr>
        <p:txBody>
          <a:bodyPr anchorCtr="0" anchor="b"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64" name="Google Shape;64;p16"/>
          <p:cNvSpPr txBox="1"/>
          <p:nvPr>
            <p:ph idx="1" type="body"/>
          </p:nvPr>
        </p:nvSpPr>
        <p:spPr>
          <a:xfrm>
            <a:off x="666750" y="2652713"/>
            <a:ext cx="7810500" cy="595200"/>
          </a:xfrm>
          <a:prstGeom prst="rect">
            <a:avLst/>
          </a:prstGeom>
          <a:noFill/>
          <a:ln>
            <a:noFill/>
          </a:ln>
        </p:spPr>
        <p:txBody>
          <a:bodyPr anchorCtr="0" anchor="t"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65" name="Google Shape;65;p16"/>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 Horizontale" type="tx">
  <p:cSld name="TITLE_AND_BODY">
    <p:spTree>
      <p:nvGrpSpPr>
        <p:cNvPr id="66" name="Shape 66"/>
        <p:cNvGrpSpPr/>
        <p:nvPr/>
      </p:nvGrpSpPr>
      <p:grpSpPr>
        <a:xfrm>
          <a:off x="0" y="0"/>
          <a:ext cx="0" cy="0"/>
          <a:chOff x="0" y="0"/>
          <a:chExt cx="0" cy="0"/>
        </a:xfrm>
      </p:grpSpPr>
      <p:sp>
        <p:nvSpPr>
          <p:cNvPr id="67" name="Google Shape;67;p17"/>
          <p:cNvSpPr/>
          <p:nvPr>
            <p:ph idx="2" type="pic"/>
          </p:nvPr>
        </p:nvSpPr>
        <p:spPr>
          <a:xfrm>
            <a:off x="1172238" y="252413"/>
            <a:ext cx="6801000" cy="32766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68" name="Google Shape;68;p17"/>
          <p:cNvSpPr txBox="1"/>
          <p:nvPr>
            <p:ph type="title"/>
          </p:nvPr>
        </p:nvSpPr>
        <p:spPr>
          <a:xfrm>
            <a:off x="238125" y="3567113"/>
            <a:ext cx="8667600" cy="752400"/>
          </a:xfrm>
          <a:prstGeom prst="rect">
            <a:avLst/>
          </a:prstGeom>
          <a:noFill/>
          <a:ln>
            <a:noFill/>
          </a:ln>
        </p:spPr>
        <p:txBody>
          <a:bodyPr anchorCtr="0" anchor="b"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69" name="Google Shape;69;p17"/>
          <p:cNvSpPr txBox="1"/>
          <p:nvPr>
            <p:ph idx="1" type="body"/>
          </p:nvPr>
        </p:nvSpPr>
        <p:spPr>
          <a:xfrm>
            <a:off x="238125" y="4291013"/>
            <a:ext cx="8667600" cy="595200"/>
          </a:xfrm>
          <a:prstGeom prst="rect">
            <a:avLst/>
          </a:prstGeom>
          <a:noFill/>
          <a:ln>
            <a:noFill/>
          </a:ln>
        </p:spPr>
        <p:txBody>
          <a:bodyPr anchorCtr="0" anchor="t"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70" name="Google Shape;70;p17"/>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 Centré">
  <p:cSld name="Titre - Centré">
    <p:spTree>
      <p:nvGrpSpPr>
        <p:cNvPr id="71" name="Shape 71"/>
        <p:cNvGrpSpPr/>
        <p:nvPr/>
      </p:nvGrpSpPr>
      <p:grpSpPr>
        <a:xfrm>
          <a:off x="0" y="0"/>
          <a:ext cx="0" cy="0"/>
          <a:chOff x="0" y="0"/>
          <a:chExt cx="0" cy="0"/>
        </a:xfrm>
      </p:grpSpPr>
      <p:sp>
        <p:nvSpPr>
          <p:cNvPr id="72" name="Google Shape;72;p18"/>
          <p:cNvSpPr txBox="1"/>
          <p:nvPr>
            <p:ph type="title"/>
          </p:nvPr>
        </p:nvSpPr>
        <p:spPr>
          <a:xfrm>
            <a:off x="666750" y="1700213"/>
            <a:ext cx="7810500" cy="1743000"/>
          </a:xfrm>
          <a:prstGeom prst="rect">
            <a:avLst/>
          </a:prstGeom>
          <a:noFill/>
          <a:ln>
            <a:noFill/>
          </a:ln>
        </p:spPr>
        <p:txBody>
          <a:bodyPr anchorCtr="0" anchor="ctr"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73" name="Google Shape;73;p18"/>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 Verticale">
  <p:cSld name="Photo - Verticale">
    <p:spTree>
      <p:nvGrpSpPr>
        <p:cNvPr id="74" name="Shape 74"/>
        <p:cNvGrpSpPr/>
        <p:nvPr/>
      </p:nvGrpSpPr>
      <p:grpSpPr>
        <a:xfrm>
          <a:off x="0" y="0"/>
          <a:ext cx="0" cy="0"/>
          <a:chOff x="0" y="0"/>
          <a:chExt cx="0" cy="0"/>
        </a:xfrm>
      </p:grpSpPr>
      <p:sp>
        <p:nvSpPr>
          <p:cNvPr id="75" name="Google Shape;75;p19"/>
          <p:cNvSpPr/>
          <p:nvPr>
            <p:ph idx="2" type="pic"/>
          </p:nvPr>
        </p:nvSpPr>
        <p:spPr>
          <a:xfrm>
            <a:off x="4937242" y="357188"/>
            <a:ext cx="3571800" cy="43005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76" name="Google Shape;76;p19"/>
          <p:cNvSpPr txBox="1"/>
          <p:nvPr>
            <p:ph type="title"/>
          </p:nvPr>
        </p:nvSpPr>
        <p:spPr>
          <a:xfrm>
            <a:off x="619125" y="357188"/>
            <a:ext cx="3833700" cy="2081100"/>
          </a:xfrm>
          <a:prstGeom prst="rect">
            <a:avLst/>
          </a:prstGeom>
          <a:noFill/>
          <a:ln>
            <a:noFill/>
          </a:ln>
        </p:spPr>
        <p:txBody>
          <a:bodyPr anchorCtr="0" anchor="b" bIns="19050" lIns="19050" spcFirstLastPara="1" rIns="19050" wrap="square" tIns="19050">
            <a:noAutofit/>
          </a:bodyPr>
          <a:lstStyle>
            <a:lvl1pPr lvl="0" marR="0" rtl="0" algn="ctr">
              <a:lnSpc>
                <a:spcPct val="100000"/>
              </a:lnSpc>
              <a:spcBef>
                <a:spcPts val="0"/>
              </a:spcBef>
              <a:spcAft>
                <a:spcPts val="0"/>
              </a:spcAft>
              <a:buClr>
                <a:srgbClr val="000000"/>
              </a:buClr>
              <a:buSzPts val="3200"/>
              <a:buFont typeface="Helvetica Neue"/>
              <a:buNone/>
              <a:defRPr b="0" i="0" sz="3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77" name="Google Shape;77;p19"/>
          <p:cNvSpPr txBox="1"/>
          <p:nvPr>
            <p:ph idx="1" type="body"/>
          </p:nvPr>
        </p:nvSpPr>
        <p:spPr>
          <a:xfrm>
            <a:off x="619125" y="2447925"/>
            <a:ext cx="3833700" cy="2148000"/>
          </a:xfrm>
          <a:prstGeom prst="rect">
            <a:avLst/>
          </a:prstGeom>
          <a:noFill/>
          <a:ln>
            <a:noFill/>
          </a:ln>
        </p:spPr>
        <p:txBody>
          <a:bodyPr anchorCtr="0" anchor="t"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78" name="Google Shape;78;p19"/>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 Haut">
  <p:cSld name="Titre - Haut">
    <p:spTree>
      <p:nvGrpSpPr>
        <p:cNvPr id="79" name="Shape 79"/>
        <p:cNvGrpSpPr/>
        <p:nvPr/>
      </p:nvGrpSpPr>
      <p:grpSpPr>
        <a:xfrm>
          <a:off x="0" y="0"/>
          <a:ext cx="0" cy="0"/>
          <a:chOff x="0" y="0"/>
          <a:chExt cx="0" cy="0"/>
        </a:xfrm>
      </p:grpSpPr>
      <p:sp>
        <p:nvSpPr>
          <p:cNvPr id="80" name="Google Shape;80;p20"/>
          <p:cNvSpPr txBox="1"/>
          <p:nvPr>
            <p:ph type="title"/>
          </p:nvPr>
        </p:nvSpPr>
        <p:spPr>
          <a:xfrm>
            <a:off x="633413" y="133350"/>
            <a:ext cx="7877100" cy="857400"/>
          </a:xfrm>
          <a:prstGeom prst="rect">
            <a:avLst/>
          </a:prstGeom>
          <a:noFill/>
          <a:ln>
            <a:noFill/>
          </a:ln>
        </p:spPr>
        <p:txBody>
          <a:bodyPr anchorCtr="0" anchor="ctr"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81" name="Google Shape;81;p20"/>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puces">
  <p:cSld name="Titre et puces">
    <p:spTree>
      <p:nvGrpSpPr>
        <p:cNvPr id="82" name="Shape 82"/>
        <p:cNvGrpSpPr/>
        <p:nvPr/>
      </p:nvGrpSpPr>
      <p:grpSpPr>
        <a:xfrm>
          <a:off x="0" y="0"/>
          <a:ext cx="0" cy="0"/>
          <a:chOff x="0" y="0"/>
          <a:chExt cx="0" cy="0"/>
        </a:xfrm>
      </p:grpSpPr>
      <p:sp>
        <p:nvSpPr>
          <p:cNvPr id="83" name="Google Shape;83;p21"/>
          <p:cNvSpPr txBox="1"/>
          <p:nvPr>
            <p:ph type="title"/>
          </p:nvPr>
        </p:nvSpPr>
        <p:spPr>
          <a:xfrm>
            <a:off x="633413" y="133350"/>
            <a:ext cx="7877100" cy="857400"/>
          </a:xfrm>
          <a:prstGeom prst="rect">
            <a:avLst/>
          </a:prstGeom>
          <a:noFill/>
          <a:ln>
            <a:noFill/>
          </a:ln>
        </p:spPr>
        <p:txBody>
          <a:bodyPr anchorCtr="0" anchor="ctr"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84" name="Google Shape;84;p21"/>
          <p:cNvSpPr txBox="1"/>
          <p:nvPr>
            <p:ph idx="1" type="body"/>
          </p:nvPr>
        </p:nvSpPr>
        <p:spPr>
          <a:xfrm>
            <a:off x="633413" y="1181100"/>
            <a:ext cx="7877100" cy="3486000"/>
          </a:xfrm>
          <a:prstGeom prst="rect">
            <a:avLst/>
          </a:prstGeom>
          <a:noFill/>
          <a:ln>
            <a:noFill/>
          </a:ln>
        </p:spPr>
        <p:txBody>
          <a:bodyPr anchorCtr="0" anchor="ctr" bIns="19050" lIns="19050" spcFirstLastPara="1" rIns="19050" wrap="square" tIns="19050">
            <a:noAutofit/>
          </a:bodyPr>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85" name="Google Shape;85;p21"/>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puces et photo">
  <p:cSld name="Titre, puces et photo">
    <p:spTree>
      <p:nvGrpSpPr>
        <p:cNvPr id="86" name="Shape 86"/>
        <p:cNvGrpSpPr/>
        <p:nvPr/>
      </p:nvGrpSpPr>
      <p:grpSpPr>
        <a:xfrm>
          <a:off x="0" y="0"/>
          <a:ext cx="0" cy="0"/>
          <a:chOff x="0" y="0"/>
          <a:chExt cx="0" cy="0"/>
        </a:xfrm>
      </p:grpSpPr>
      <p:sp>
        <p:nvSpPr>
          <p:cNvPr id="87" name="Google Shape;87;p22"/>
          <p:cNvSpPr/>
          <p:nvPr>
            <p:ph idx="2" type="pic"/>
          </p:nvPr>
        </p:nvSpPr>
        <p:spPr>
          <a:xfrm>
            <a:off x="4938713" y="1181100"/>
            <a:ext cx="3571800" cy="34860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88" name="Google Shape;88;p22"/>
          <p:cNvSpPr txBox="1"/>
          <p:nvPr>
            <p:ph type="title"/>
          </p:nvPr>
        </p:nvSpPr>
        <p:spPr>
          <a:xfrm>
            <a:off x="633413" y="133350"/>
            <a:ext cx="7877100" cy="857400"/>
          </a:xfrm>
          <a:prstGeom prst="rect">
            <a:avLst/>
          </a:prstGeom>
          <a:noFill/>
          <a:ln>
            <a:noFill/>
          </a:ln>
        </p:spPr>
        <p:txBody>
          <a:bodyPr anchorCtr="0" anchor="ctr"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89" name="Google Shape;89;p22"/>
          <p:cNvSpPr txBox="1"/>
          <p:nvPr>
            <p:ph idx="1" type="body"/>
          </p:nvPr>
        </p:nvSpPr>
        <p:spPr>
          <a:xfrm>
            <a:off x="633413" y="1181100"/>
            <a:ext cx="3833700" cy="3486000"/>
          </a:xfrm>
          <a:prstGeom prst="rect">
            <a:avLst/>
          </a:prstGeom>
          <a:noFill/>
          <a:ln>
            <a:noFill/>
          </a:ln>
        </p:spPr>
        <p:txBody>
          <a:bodyPr anchorCtr="0" anchor="ctr" bIns="19050" lIns="19050" spcFirstLastPara="1" rIns="19050" wrap="square" tIns="19050">
            <a:noAutofit/>
          </a:bodyPr>
          <a:lstStyle>
            <a:lvl1pPr indent="-342900" lvl="0" marL="4572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1pPr>
            <a:lvl2pPr indent="-342900" lvl="1" marL="9144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2pPr>
            <a:lvl3pPr indent="-342900" lvl="2" marL="13716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3pPr>
            <a:lvl4pPr indent="-342900" lvl="3" marL="18288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4pPr>
            <a:lvl5pPr indent="-342900" lvl="4" marL="22860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0" name="Google Shape;90;p22"/>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uces">
  <p:cSld name="Puces">
    <p:spTree>
      <p:nvGrpSpPr>
        <p:cNvPr id="91" name="Shape 91"/>
        <p:cNvGrpSpPr/>
        <p:nvPr/>
      </p:nvGrpSpPr>
      <p:grpSpPr>
        <a:xfrm>
          <a:off x="0" y="0"/>
          <a:ext cx="0" cy="0"/>
          <a:chOff x="0" y="0"/>
          <a:chExt cx="0" cy="0"/>
        </a:xfrm>
      </p:grpSpPr>
      <p:sp>
        <p:nvSpPr>
          <p:cNvPr id="92" name="Google Shape;92;p23"/>
          <p:cNvSpPr txBox="1"/>
          <p:nvPr>
            <p:ph idx="1" type="body"/>
          </p:nvPr>
        </p:nvSpPr>
        <p:spPr>
          <a:xfrm>
            <a:off x="633413" y="666750"/>
            <a:ext cx="7877100" cy="3810000"/>
          </a:xfrm>
          <a:prstGeom prst="rect">
            <a:avLst/>
          </a:prstGeom>
          <a:noFill/>
          <a:ln>
            <a:noFill/>
          </a:ln>
        </p:spPr>
        <p:txBody>
          <a:bodyPr anchorCtr="0" anchor="ctr" bIns="19050" lIns="19050" spcFirstLastPara="1" rIns="19050" wrap="square" tIns="19050">
            <a:noAutofit/>
          </a:bodyPr>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3" name="Google Shape;93;p23"/>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hotos">
  <p:cSld name="3 photos">
    <p:spTree>
      <p:nvGrpSpPr>
        <p:cNvPr id="94" name="Shape 94"/>
        <p:cNvGrpSpPr/>
        <p:nvPr/>
      </p:nvGrpSpPr>
      <p:grpSpPr>
        <a:xfrm>
          <a:off x="0" y="0"/>
          <a:ext cx="0" cy="0"/>
          <a:chOff x="0" y="0"/>
          <a:chExt cx="0" cy="0"/>
        </a:xfrm>
      </p:grpSpPr>
      <p:sp>
        <p:nvSpPr>
          <p:cNvPr id="95" name="Google Shape;95;p24"/>
          <p:cNvSpPr/>
          <p:nvPr>
            <p:ph idx="2" type="pic"/>
          </p:nvPr>
        </p:nvSpPr>
        <p:spPr>
          <a:xfrm>
            <a:off x="5910263" y="2643188"/>
            <a:ext cx="2776500" cy="20811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6" name="Google Shape;96;p24"/>
          <p:cNvSpPr/>
          <p:nvPr>
            <p:ph idx="3" type="pic"/>
          </p:nvPr>
        </p:nvSpPr>
        <p:spPr>
          <a:xfrm>
            <a:off x="5910263" y="423863"/>
            <a:ext cx="2776500" cy="20811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7" name="Google Shape;97;p24"/>
          <p:cNvSpPr/>
          <p:nvPr>
            <p:ph idx="4" type="pic"/>
          </p:nvPr>
        </p:nvSpPr>
        <p:spPr>
          <a:xfrm>
            <a:off x="452438" y="423863"/>
            <a:ext cx="5315100" cy="43005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8" name="Google Shape;98;p24"/>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tion">
  <p:cSld name="Citation">
    <p:spTree>
      <p:nvGrpSpPr>
        <p:cNvPr id="99" name="Shape 99"/>
        <p:cNvGrpSpPr/>
        <p:nvPr/>
      </p:nvGrpSpPr>
      <p:grpSpPr>
        <a:xfrm>
          <a:off x="0" y="0"/>
          <a:ext cx="0" cy="0"/>
          <a:chOff x="0" y="0"/>
          <a:chExt cx="0" cy="0"/>
        </a:xfrm>
      </p:grpSpPr>
      <p:sp>
        <p:nvSpPr>
          <p:cNvPr id="100" name="Google Shape;100;p25"/>
          <p:cNvSpPr txBox="1"/>
          <p:nvPr>
            <p:ph idx="1" type="body"/>
          </p:nvPr>
        </p:nvSpPr>
        <p:spPr>
          <a:xfrm>
            <a:off x="895350" y="3357563"/>
            <a:ext cx="7358100" cy="219600"/>
          </a:xfrm>
          <a:prstGeom prst="rect">
            <a:avLst/>
          </a:prstGeom>
          <a:noFill/>
          <a:ln>
            <a:noFill/>
          </a:ln>
        </p:spPr>
        <p:txBody>
          <a:bodyPr anchorCtr="0" anchor="t"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1200"/>
              <a:buFont typeface="Helvetica Neue"/>
              <a:buNone/>
              <a:defRPr b="0" i="1" sz="12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01" name="Google Shape;101;p25"/>
          <p:cNvSpPr txBox="1"/>
          <p:nvPr>
            <p:ph idx="2" type="body"/>
          </p:nvPr>
        </p:nvSpPr>
        <p:spPr>
          <a:xfrm>
            <a:off x="895350" y="2278856"/>
            <a:ext cx="7358100" cy="309600"/>
          </a:xfrm>
          <a:prstGeom prst="rect">
            <a:avLst/>
          </a:prstGeom>
          <a:noFill/>
          <a:ln>
            <a:noFill/>
          </a:ln>
        </p:spPr>
        <p:txBody>
          <a:bodyPr anchorCtr="0" anchor="ctr"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02" name="Google Shape;102;p25"/>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p:cSld name="Photo">
    <p:spTree>
      <p:nvGrpSpPr>
        <p:cNvPr id="103" name="Shape 103"/>
        <p:cNvGrpSpPr/>
        <p:nvPr/>
      </p:nvGrpSpPr>
      <p:grpSpPr>
        <a:xfrm>
          <a:off x="0" y="0"/>
          <a:ext cx="0" cy="0"/>
          <a:chOff x="0" y="0"/>
          <a:chExt cx="0" cy="0"/>
        </a:xfrm>
      </p:grpSpPr>
      <p:sp>
        <p:nvSpPr>
          <p:cNvPr id="104" name="Google Shape;104;p26"/>
          <p:cNvSpPr/>
          <p:nvPr>
            <p:ph idx="2" type="pic"/>
          </p:nvPr>
        </p:nvSpPr>
        <p:spPr>
          <a:xfrm>
            <a:off x="0" y="0"/>
            <a:ext cx="9144000" cy="51435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05" name="Google Shape;105;p26"/>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erge">
  <p:cSld name="Vierge">
    <p:spTree>
      <p:nvGrpSpPr>
        <p:cNvPr id="106" name="Shape 106"/>
        <p:cNvGrpSpPr/>
        <p:nvPr/>
      </p:nvGrpSpPr>
      <p:grpSpPr>
        <a:xfrm>
          <a:off x="0" y="0"/>
          <a:ext cx="0" cy="0"/>
          <a:chOff x="0" y="0"/>
          <a:chExt cx="0" cy="0"/>
        </a:xfrm>
      </p:grpSpPr>
      <p:sp>
        <p:nvSpPr>
          <p:cNvPr id="107" name="Google Shape;107;p27"/>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0" Type="http://schemas.openxmlformats.org/officeDocument/2006/relationships/slideLayout" Target="../slideLayouts/slideLayout23.xml"/><Relationship Id="rId13" Type="http://schemas.openxmlformats.org/officeDocument/2006/relationships/theme" Target="../theme/theme2.xml"/><Relationship Id="rId12" Type="http://schemas.openxmlformats.org/officeDocument/2006/relationships/slideLayout" Target="../slideLayouts/slideLayout25.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8" name="Shape 58"/>
        <p:cNvGrpSpPr/>
        <p:nvPr/>
      </p:nvGrpSpPr>
      <p:grpSpPr>
        <a:xfrm>
          <a:off x="0" y="0"/>
          <a:ext cx="0" cy="0"/>
          <a:chOff x="0" y="0"/>
          <a:chExt cx="0" cy="0"/>
        </a:xfrm>
      </p:grpSpPr>
      <p:sp>
        <p:nvSpPr>
          <p:cNvPr id="59" name="Google Shape;59;p15"/>
          <p:cNvSpPr txBox="1"/>
          <p:nvPr>
            <p:ph type="title"/>
          </p:nvPr>
        </p:nvSpPr>
        <p:spPr>
          <a:xfrm>
            <a:off x="633413" y="133350"/>
            <a:ext cx="7877100" cy="857400"/>
          </a:xfrm>
          <a:prstGeom prst="rect">
            <a:avLst/>
          </a:prstGeom>
          <a:noFill/>
          <a:ln>
            <a:noFill/>
          </a:ln>
        </p:spPr>
        <p:txBody>
          <a:bodyPr anchorCtr="0" anchor="ctr"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60" name="Google Shape;60;p15"/>
          <p:cNvSpPr txBox="1"/>
          <p:nvPr>
            <p:ph idx="1" type="body"/>
          </p:nvPr>
        </p:nvSpPr>
        <p:spPr>
          <a:xfrm>
            <a:off x="633413" y="1181100"/>
            <a:ext cx="7877100" cy="3486000"/>
          </a:xfrm>
          <a:prstGeom prst="rect">
            <a:avLst/>
          </a:prstGeom>
          <a:noFill/>
          <a:ln>
            <a:noFill/>
          </a:ln>
        </p:spPr>
        <p:txBody>
          <a:bodyPr anchorCtr="0" anchor="ctr" bIns="19050" lIns="19050" spcFirstLastPara="1" rIns="19050" wrap="square" tIns="19050">
            <a:noAutofit/>
          </a:bodyPr>
          <a:lstStyle>
            <a:lvl1pPr indent="-381000" lvl="0" marL="457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61" name="Google Shape;61;p15"/>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hyperlink" Target="https://ironhack.typeform.com/to/mszAo9yV" TargetMode="External"/><Relationship Id="rId5" Type="http://schemas.openxmlformats.org/officeDocument/2006/relationships/hyperlink" Target="https://my.ironhack.com/dashboard?redirect_uri=goa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8.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hyperlink" Target="https://www.notion.so/ironhack/Policies-7d291994d71a4b32b5f4c84fffb8a4b2"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hyperlink" Target="https://www.notion.so/ironhack/Before-scheduling-your-1-1-bfbfc990b69e4b288bfa101623f20e19"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hyperlink" Target="https://www.notion.so/ironhack/NETWORKING-ALTERNATIVES-TO-LINKEDIN-48531aa1e3c442b998632afa7290d090" TargetMode="External"/><Relationship Id="rId5" Type="http://schemas.openxmlformats.org/officeDocument/2006/relationships/hyperlink" Target="https://www.notion.so/ironhack/3397432e3a954b49bc8ea93d8d2a6bbc?v=0a79e118a89841838414c76860faa902" TargetMode="External"/><Relationship Id="rId6" Type="http://schemas.openxmlformats.org/officeDocument/2006/relationships/hyperlink" Target="https://www.notion.so/ironhack/3397432e3a954b49bc8ea93d8d2a6bbc?v=0a79e118a89841838414c76860faa902"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8"/>
          <p:cNvPicPr preferRelativeResize="0"/>
          <p:nvPr/>
        </p:nvPicPr>
        <p:blipFill>
          <a:blip r:embed="rId3">
            <a:alphaModFix/>
          </a:blip>
          <a:stretch>
            <a:fillRect/>
          </a:stretch>
        </p:blipFill>
        <p:spPr>
          <a:xfrm>
            <a:off x="0" y="-16326"/>
            <a:ext cx="9143998" cy="5159820"/>
          </a:xfrm>
          <a:prstGeom prst="rect">
            <a:avLst/>
          </a:prstGeom>
          <a:noFill/>
          <a:ln>
            <a:noFill/>
          </a:ln>
        </p:spPr>
      </p:pic>
      <p:sp>
        <p:nvSpPr>
          <p:cNvPr id="113" name="Google Shape;113;p28"/>
          <p:cNvSpPr txBox="1"/>
          <p:nvPr/>
        </p:nvSpPr>
        <p:spPr>
          <a:xfrm>
            <a:off x="275650" y="2178550"/>
            <a:ext cx="4737600" cy="1666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4100"/>
              <a:buFont typeface="Arial"/>
              <a:buNone/>
            </a:pPr>
            <a:r>
              <a:rPr b="1" lang="en" sz="4100">
                <a:solidFill>
                  <a:schemeClr val="lt1"/>
                </a:solidFill>
                <a:latin typeface="Poppins"/>
                <a:ea typeface="Poppins"/>
                <a:cs typeface="Poppins"/>
                <a:sym typeface="Poppins"/>
              </a:rPr>
              <a:t>What now?</a:t>
            </a:r>
            <a:endParaRPr b="1" sz="4100">
              <a:solidFill>
                <a:schemeClr val="lt1"/>
              </a:solidFill>
              <a:latin typeface="Poppins"/>
              <a:ea typeface="Poppins"/>
              <a:cs typeface="Poppins"/>
              <a:sym typeface="Poppins"/>
            </a:endParaRPr>
          </a:p>
          <a:p>
            <a:pPr indent="0" lvl="0" marL="0" marR="0" rtl="0" algn="l">
              <a:lnSpc>
                <a:spcPct val="115000"/>
              </a:lnSpc>
              <a:spcBef>
                <a:spcPts val="0"/>
              </a:spcBef>
              <a:spcAft>
                <a:spcPts val="0"/>
              </a:spcAft>
              <a:buClr>
                <a:srgbClr val="000000"/>
              </a:buClr>
              <a:buSzPts val="4100"/>
              <a:buFont typeface="Arial"/>
              <a:buNone/>
            </a:pPr>
            <a:r>
              <a:rPr lang="en" sz="2600">
                <a:solidFill>
                  <a:schemeClr val="lt1"/>
                </a:solidFill>
                <a:latin typeface="Poppins"/>
                <a:ea typeface="Poppins"/>
                <a:cs typeface="Poppins"/>
                <a:sym typeface="Poppins"/>
              </a:rPr>
              <a:t>Career services after career week</a:t>
            </a:r>
            <a:endParaRPr sz="2600">
              <a:solidFill>
                <a:schemeClr val="lt1"/>
              </a:solidFill>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37"/>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92" name="Google Shape;192;p37"/>
          <p:cNvSpPr txBox="1"/>
          <p:nvPr/>
        </p:nvSpPr>
        <p:spPr>
          <a:xfrm>
            <a:off x="569025" y="534300"/>
            <a:ext cx="68736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300">
                <a:solidFill>
                  <a:srgbClr val="2DC5FA"/>
                </a:solidFill>
                <a:latin typeface="Poppins"/>
                <a:ea typeface="Poppins"/>
                <a:cs typeface="Poppins"/>
                <a:sym typeface="Poppins"/>
              </a:rPr>
              <a:t>Keep in mind…</a:t>
            </a:r>
            <a:endParaRPr sz="2300">
              <a:solidFill>
                <a:srgbClr val="77C0BC"/>
              </a:solidFill>
              <a:latin typeface="Poppins Light"/>
              <a:ea typeface="Poppins Light"/>
              <a:cs typeface="Poppins Light"/>
              <a:sym typeface="Poppins Light"/>
            </a:endParaRPr>
          </a:p>
        </p:txBody>
      </p:sp>
      <p:sp>
        <p:nvSpPr>
          <p:cNvPr id="193" name="Google Shape;193;p37"/>
          <p:cNvSpPr txBox="1"/>
          <p:nvPr/>
        </p:nvSpPr>
        <p:spPr>
          <a:xfrm>
            <a:off x="581700" y="1256150"/>
            <a:ext cx="7675800" cy="2567100"/>
          </a:xfrm>
          <a:prstGeom prst="rect">
            <a:avLst/>
          </a:prstGeom>
          <a:noFill/>
          <a:ln>
            <a:noFill/>
          </a:ln>
        </p:spPr>
        <p:txBody>
          <a:bodyPr anchorCtr="0" anchor="t" bIns="91425" lIns="91425" spcFirstLastPara="1" rIns="91425" wrap="square" tIns="91425">
            <a:noAutofit/>
          </a:bodyPr>
          <a:lstStyle/>
          <a:p>
            <a:pPr indent="0" lvl="0" marL="457200" rtl="0" algn="just">
              <a:lnSpc>
                <a:spcPct val="115000"/>
              </a:lnSpc>
              <a:spcBef>
                <a:spcPts val="0"/>
              </a:spcBef>
              <a:spcAft>
                <a:spcPts val="0"/>
              </a:spcAft>
              <a:buNone/>
            </a:pPr>
            <a:r>
              <a:rPr lang="en" sz="1500">
                <a:solidFill>
                  <a:srgbClr val="666666"/>
                </a:solidFill>
                <a:latin typeface="Poppins Medium"/>
                <a:ea typeface="Poppins Medium"/>
                <a:cs typeface="Poppins Medium"/>
                <a:sym typeface="Poppins Medium"/>
              </a:rPr>
              <a:t>💡Keep active in Huntr with your job applications (at least 5 per week).</a:t>
            </a:r>
            <a:endParaRPr sz="1500">
              <a:solidFill>
                <a:srgbClr val="666666"/>
              </a:solidFill>
              <a:latin typeface="Poppins Medium"/>
              <a:ea typeface="Poppins Medium"/>
              <a:cs typeface="Poppins Medium"/>
              <a:sym typeface="Poppins Medium"/>
            </a:endParaRPr>
          </a:p>
          <a:p>
            <a:pPr indent="0" lvl="0" marL="457200" rtl="0" algn="just">
              <a:lnSpc>
                <a:spcPct val="115000"/>
              </a:lnSpc>
              <a:spcBef>
                <a:spcPts val="1600"/>
              </a:spcBef>
              <a:spcAft>
                <a:spcPts val="0"/>
              </a:spcAft>
              <a:buNone/>
            </a:pPr>
            <a:r>
              <a:rPr lang="en" sz="1500">
                <a:solidFill>
                  <a:srgbClr val="666666"/>
                </a:solidFill>
                <a:latin typeface="Poppins Medium"/>
                <a:ea typeface="Poppins Medium"/>
                <a:cs typeface="Poppins Medium"/>
                <a:sym typeface="Poppins Medium"/>
              </a:rPr>
              <a:t>🎯Reach us to your career advisor if you have any questions or need any help with your search. You will receive emails from us, and we would like you to keep us updated on your search so we can provide useful tips.</a:t>
            </a:r>
            <a:endParaRPr sz="1500">
              <a:solidFill>
                <a:srgbClr val="666666"/>
              </a:solidFill>
              <a:latin typeface="Poppins Medium"/>
              <a:ea typeface="Poppins Medium"/>
              <a:cs typeface="Poppins Medium"/>
              <a:sym typeface="Poppins Medium"/>
            </a:endParaRPr>
          </a:p>
          <a:p>
            <a:pPr indent="0" lvl="0" marL="457200" rtl="0" algn="just">
              <a:lnSpc>
                <a:spcPct val="115000"/>
              </a:lnSpc>
              <a:spcBef>
                <a:spcPts val="1600"/>
              </a:spcBef>
              <a:spcAft>
                <a:spcPts val="0"/>
              </a:spcAft>
              <a:buNone/>
            </a:pPr>
            <a:r>
              <a:rPr lang="en" sz="1500">
                <a:solidFill>
                  <a:srgbClr val="666666"/>
                </a:solidFill>
                <a:latin typeface="Poppins Medium"/>
                <a:ea typeface="Poppins Medium"/>
                <a:cs typeface="Poppins Medium"/>
                <a:sym typeface="Poppins Medium"/>
              </a:rPr>
              <a:t>🌞If you haven’t done so already, send your request for </a:t>
            </a:r>
            <a:r>
              <a:rPr lang="en" sz="1500" u="sng">
                <a:solidFill>
                  <a:schemeClr val="hlink"/>
                </a:solidFill>
                <a:latin typeface="Poppins Medium"/>
                <a:ea typeface="Poppins Medium"/>
                <a:cs typeface="Poppins Medium"/>
                <a:sym typeface="Poppins Medium"/>
                <a:hlinkClick r:id="rId4"/>
              </a:rPr>
              <a:t>CV &amp; LinkedIn review</a:t>
            </a:r>
            <a:r>
              <a:rPr lang="en" sz="1500">
                <a:solidFill>
                  <a:srgbClr val="666666"/>
                </a:solidFill>
                <a:latin typeface="Poppins Medium"/>
                <a:ea typeface="Poppins Medium"/>
                <a:cs typeface="Poppins Medium"/>
                <a:sym typeface="Poppins Medium"/>
              </a:rPr>
              <a:t> or email us.</a:t>
            </a:r>
            <a:endParaRPr sz="1500">
              <a:solidFill>
                <a:srgbClr val="666666"/>
              </a:solidFill>
              <a:latin typeface="Poppins Medium"/>
              <a:ea typeface="Poppins Medium"/>
              <a:cs typeface="Poppins Medium"/>
              <a:sym typeface="Poppins Medium"/>
            </a:endParaRPr>
          </a:p>
          <a:p>
            <a:pPr indent="0" lvl="0" marL="457200" rtl="0" algn="just">
              <a:lnSpc>
                <a:spcPct val="115000"/>
              </a:lnSpc>
              <a:spcBef>
                <a:spcPts val="1600"/>
              </a:spcBef>
              <a:spcAft>
                <a:spcPts val="0"/>
              </a:spcAft>
              <a:buNone/>
            </a:pPr>
            <a:r>
              <a:rPr lang="en" sz="1500">
                <a:solidFill>
                  <a:srgbClr val="666666"/>
                </a:solidFill>
                <a:latin typeface="Poppins Medium"/>
                <a:ea typeface="Poppins Medium"/>
                <a:cs typeface="Poppins Medium"/>
                <a:sym typeface="Poppins Medium"/>
              </a:rPr>
              <a:t>💙If you want us to check your cover letters and pitch, please request it via email.</a:t>
            </a:r>
            <a:endParaRPr sz="1500">
              <a:solidFill>
                <a:srgbClr val="666666"/>
              </a:solidFill>
              <a:latin typeface="Poppins Medium"/>
              <a:ea typeface="Poppins Medium"/>
              <a:cs typeface="Poppins Medium"/>
              <a:sym typeface="Poppins Medium"/>
            </a:endParaRPr>
          </a:p>
          <a:p>
            <a:pPr indent="0" lvl="0" marL="457200" rtl="0" algn="just">
              <a:lnSpc>
                <a:spcPct val="115000"/>
              </a:lnSpc>
              <a:spcBef>
                <a:spcPts val="1600"/>
              </a:spcBef>
              <a:spcAft>
                <a:spcPts val="0"/>
              </a:spcAft>
              <a:buNone/>
            </a:pPr>
            <a:r>
              <a:rPr lang="en" sz="1500">
                <a:solidFill>
                  <a:srgbClr val="666666"/>
                </a:solidFill>
                <a:latin typeface="Poppins Medium"/>
                <a:ea typeface="Poppins Medium"/>
                <a:cs typeface="Poppins Medium"/>
                <a:sym typeface="Poppins Medium"/>
              </a:rPr>
              <a:t>⭐️ Take 2 minutes and </a:t>
            </a:r>
            <a:r>
              <a:rPr lang="en" sz="1500" u="sng">
                <a:solidFill>
                  <a:schemeClr val="hlink"/>
                </a:solidFill>
                <a:latin typeface="Poppins Medium"/>
                <a:ea typeface="Poppins Medium"/>
                <a:cs typeface="Poppins Medium"/>
                <a:sym typeface="Poppins Medium"/>
                <a:hlinkClick r:id="rId5"/>
              </a:rPr>
              <a:t>update your job-searching status</a:t>
            </a:r>
            <a:r>
              <a:rPr lang="en" sz="1500">
                <a:solidFill>
                  <a:srgbClr val="666666"/>
                </a:solidFill>
                <a:latin typeface="Poppins Medium"/>
                <a:ea typeface="Poppins Medium"/>
                <a:cs typeface="Poppins Medium"/>
                <a:sym typeface="Poppins Medium"/>
              </a:rPr>
              <a:t> if needed.</a:t>
            </a:r>
            <a:endParaRPr sz="1500">
              <a:solidFill>
                <a:srgbClr val="666666"/>
              </a:solidFill>
              <a:latin typeface="Poppins Medium"/>
              <a:ea typeface="Poppins Medium"/>
              <a:cs typeface="Poppins Medium"/>
              <a:sym typeface="Poppins Medium"/>
            </a:endParaRPr>
          </a:p>
          <a:p>
            <a:pPr indent="0" lvl="0" marL="0" rtl="0" algn="just">
              <a:lnSpc>
                <a:spcPct val="115000"/>
              </a:lnSpc>
              <a:spcBef>
                <a:spcPts val="1600"/>
              </a:spcBef>
              <a:spcAft>
                <a:spcPts val="0"/>
              </a:spcAft>
              <a:buNone/>
            </a:pPr>
            <a:r>
              <a:t/>
            </a:r>
            <a:endParaRPr sz="1700">
              <a:solidFill>
                <a:srgbClr val="434343"/>
              </a:solidFill>
              <a:latin typeface="Poppins Medium"/>
              <a:ea typeface="Poppins Medium"/>
              <a:cs typeface="Poppins Medium"/>
              <a:sym typeface="Poppins Medium"/>
            </a:endParaRPr>
          </a:p>
          <a:p>
            <a:pPr indent="0" lvl="0" marL="0" rtl="0" algn="just">
              <a:lnSpc>
                <a:spcPct val="115000"/>
              </a:lnSpc>
              <a:spcBef>
                <a:spcPts val="1600"/>
              </a:spcBef>
              <a:spcAft>
                <a:spcPts val="1600"/>
              </a:spcAft>
              <a:buNone/>
            </a:pPr>
            <a:r>
              <a:t/>
            </a:r>
            <a:endParaRPr sz="1700">
              <a:solidFill>
                <a:srgbClr val="434343"/>
              </a:solidFill>
              <a:latin typeface="Poppins Medium"/>
              <a:ea typeface="Poppins Medium"/>
              <a:cs typeface="Poppins Medium"/>
              <a:sym typeface="Poppins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descr="IH_BLUE-LOGO_1200x1200.png" id="198" name="Google Shape;198;p38"/>
          <p:cNvPicPr preferRelativeResize="0"/>
          <p:nvPr/>
        </p:nvPicPr>
        <p:blipFill rotWithShape="1">
          <a:blip r:embed="rId3">
            <a:alphaModFix/>
          </a:blip>
          <a:srcRect b="0" l="0" r="0" t="0"/>
          <a:stretch/>
        </p:blipFill>
        <p:spPr>
          <a:xfrm>
            <a:off x="3822756" y="1822506"/>
            <a:ext cx="1498488" cy="149848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9"/>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19" name="Google Shape;119;p29"/>
          <p:cNvSpPr txBox="1"/>
          <p:nvPr/>
        </p:nvSpPr>
        <p:spPr>
          <a:xfrm>
            <a:off x="551125" y="2155888"/>
            <a:ext cx="43704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3000">
                <a:solidFill>
                  <a:srgbClr val="2DC5FA"/>
                </a:solidFill>
                <a:latin typeface="Poppins"/>
                <a:ea typeface="Poppins"/>
                <a:cs typeface="Poppins"/>
                <a:sym typeface="Poppins"/>
              </a:rPr>
              <a:t>You did this!</a:t>
            </a:r>
            <a:endParaRPr b="1" sz="3000">
              <a:solidFill>
                <a:srgbClr val="2DC5FA"/>
              </a:solidFill>
              <a:latin typeface="Poppins"/>
              <a:ea typeface="Poppins"/>
              <a:cs typeface="Poppins"/>
              <a:sym typeface="Poppins"/>
            </a:endParaRPr>
          </a:p>
        </p:txBody>
      </p:sp>
      <p:pic>
        <p:nvPicPr>
          <p:cNvPr id="120" name="Google Shape;120;p29"/>
          <p:cNvPicPr preferRelativeResize="0"/>
          <p:nvPr/>
        </p:nvPicPr>
        <p:blipFill>
          <a:blip r:embed="rId4">
            <a:alphaModFix/>
          </a:blip>
          <a:stretch>
            <a:fillRect/>
          </a:stretch>
        </p:blipFill>
        <p:spPr>
          <a:xfrm>
            <a:off x="4468825" y="1411863"/>
            <a:ext cx="4124050" cy="231977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30"/>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26" name="Google Shape;126;p30"/>
          <p:cNvSpPr txBox="1"/>
          <p:nvPr/>
        </p:nvSpPr>
        <p:spPr>
          <a:xfrm>
            <a:off x="569025" y="610500"/>
            <a:ext cx="68736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300">
                <a:solidFill>
                  <a:srgbClr val="0000FF"/>
                </a:solidFill>
                <a:latin typeface="Poppins"/>
                <a:ea typeface="Poppins"/>
                <a:cs typeface="Poppins"/>
                <a:sym typeface="Poppins"/>
              </a:rPr>
              <a:t>Now what? / Career Services</a:t>
            </a:r>
            <a:endParaRPr sz="2300">
              <a:solidFill>
                <a:srgbClr val="0000FF"/>
              </a:solidFill>
              <a:latin typeface="Poppins Light"/>
              <a:ea typeface="Poppins Light"/>
              <a:cs typeface="Poppins Light"/>
              <a:sym typeface="Poppins Light"/>
            </a:endParaRPr>
          </a:p>
        </p:txBody>
      </p:sp>
      <p:sp>
        <p:nvSpPr>
          <p:cNvPr id="127" name="Google Shape;127;p30"/>
          <p:cNvSpPr txBox="1"/>
          <p:nvPr/>
        </p:nvSpPr>
        <p:spPr>
          <a:xfrm>
            <a:off x="971375" y="1221575"/>
            <a:ext cx="19323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300">
                <a:solidFill>
                  <a:srgbClr val="2DC5FA"/>
                </a:solidFill>
                <a:latin typeface="Poppins"/>
                <a:ea typeface="Poppins"/>
                <a:cs typeface="Poppins"/>
                <a:sym typeface="Poppins"/>
              </a:rPr>
              <a:t>WHAT</a:t>
            </a:r>
            <a:endParaRPr sz="2300">
              <a:solidFill>
                <a:srgbClr val="77C0BC"/>
              </a:solidFill>
              <a:latin typeface="Poppins Light"/>
              <a:ea typeface="Poppins Light"/>
              <a:cs typeface="Poppins Light"/>
              <a:sym typeface="Poppins Light"/>
            </a:endParaRPr>
          </a:p>
        </p:txBody>
      </p:sp>
      <p:sp>
        <p:nvSpPr>
          <p:cNvPr id="128" name="Google Shape;128;p30"/>
          <p:cNvSpPr txBox="1"/>
          <p:nvPr/>
        </p:nvSpPr>
        <p:spPr>
          <a:xfrm>
            <a:off x="817875" y="1925425"/>
            <a:ext cx="7446000" cy="16560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chemeClr val="dk2"/>
              </a:buClr>
              <a:buSzPts val="1400"/>
              <a:buFont typeface="Poppins Medium"/>
              <a:buChar char="●"/>
            </a:pPr>
            <a:r>
              <a:rPr lang="en">
                <a:solidFill>
                  <a:schemeClr val="dk2"/>
                </a:solidFill>
                <a:latin typeface="Poppins"/>
                <a:ea typeface="Poppins"/>
                <a:cs typeface="Poppins"/>
                <a:sym typeface="Poppins"/>
              </a:rPr>
              <a:t>Up to 1 year of services. </a:t>
            </a:r>
            <a:r>
              <a:rPr b="1" lang="en" u="sng">
                <a:solidFill>
                  <a:srgbClr val="0000FF"/>
                </a:solidFill>
                <a:latin typeface="Poppins"/>
                <a:ea typeface="Poppins"/>
                <a:cs typeface="Poppins"/>
                <a:sym typeface="Poppins"/>
                <a:hlinkClick r:id="rId4">
                  <a:extLst>
                    <a:ext uri="{A12FA001-AC4F-418D-AE19-62706E023703}">
                      <ahyp:hlinkClr val="tx"/>
                    </a:ext>
                  </a:extLst>
                </a:hlinkClick>
              </a:rPr>
              <a:t>Check our policies here.</a:t>
            </a:r>
            <a:endParaRPr b="1">
              <a:solidFill>
                <a:srgbClr val="0000FF"/>
              </a:solidFill>
              <a:latin typeface="Poppins"/>
              <a:ea typeface="Poppins"/>
              <a:cs typeface="Poppins"/>
              <a:sym typeface="Poppins"/>
            </a:endParaRPr>
          </a:p>
          <a:p>
            <a:pPr indent="-317500" lvl="0" marL="457200" rtl="0" algn="l">
              <a:lnSpc>
                <a:spcPct val="150000"/>
              </a:lnSpc>
              <a:spcBef>
                <a:spcPts val="0"/>
              </a:spcBef>
              <a:spcAft>
                <a:spcPts val="0"/>
              </a:spcAft>
              <a:buClr>
                <a:schemeClr val="dk2"/>
              </a:buClr>
              <a:buSzPts val="1400"/>
              <a:buFont typeface="Poppins Medium"/>
              <a:buChar char="●"/>
            </a:pPr>
            <a:r>
              <a:rPr lang="en">
                <a:solidFill>
                  <a:schemeClr val="dk2"/>
                </a:solidFill>
                <a:latin typeface="Poppins Medium"/>
                <a:ea typeface="Poppins Medium"/>
                <a:cs typeface="Poppins Medium"/>
                <a:sym typeface="Poppins Medium"/>
              </a:rPr>
              <a:t>Personalized service</a:t>
            </a:r>
            <a:endParaRPr>
              <a:solidFill>
                <a:schemeClr val="dk2"/>
              </a:solidFill>
              <a:latin typeface="Poppins Medium"/>
              <a:ea typeface="Poppins Medium"/>
              <a:cs typeface="Poppins Medium"/>
              <a:sym typeface="Poppins Medium"/>
            </a:endParaRPr>
          </a:p>
          <a:p>
            <a:pPr indent="-317500" lvl="1" marL="914400" rtl="0" algn="l">
              <a:lnSpc>
                <a:spcPct val="150000"/>
              </a:lnSpc>
              <a:spcBef>
                <a:spcPts val="0"/>
              </a:spcBef>
              <a:spcAft>
                <a:spcPts val="0"/>
              </a:spcAft>
              <a:buClr>
                <a:schemeClr val="dk2"/>
              </a:buClr>
              <a:buSzPts val="1400"/>
              <a:buFont typeface="Poppins Medium"/>
              <a:buChar char="○"/>
            </a:pPr>
            <a:r>
              <a:rPr lang="en">
                <a:solidFill>
                  <a:schemeClr val="dk2"/>
                </a:solidFill>
                <a:latin typeface="Poppins Medium"/>
                <a:ea typeface="Poppins Medium"/>
                <a:cs typeface="Poppins Medium"/>
                <a:sym typeface="Poppins Medium"/>
              </a:rPr>
              <a:t>Through 1-1’s &amp; email correspondence</a:t>
            </a:r>
            <a:endParaRPr>
              <a:solidFill>
                <a:schemeClr val="dk2"/>
              </a:solidFill>
              <a:latin typeface="Poppins Medium"/>
              <a:ea typeface="Poppins Medium"/>
              <a:cs typeface="Poppins Medium"/>
              <a:sym typeface="Poppins Medium"/>
            </a:endParaRPr>
          </a:p>
          <a:p>
            <a:pPr indent="-317500" lvl="2" marL="1371600" rtl="0" algn="l">
              <a:lnSpc>
                <a:spcPct val="150000"/>
              </a:lnSpc>
              <a:spcBef>
                <a:spcPts val="0"/>
              </a:spcBef>
              <a:spcAft>
                <a:spcPts val="0"/>
              </a:spcAft>
              <a:buClr>
                <a:schemeClr val="dk2"/>
              </a:buClr>
              <a:buSzPts val="1400"/>
              <a:buFont typeface="Poppins Medium"/>
              <a:buChar char="■"/>
            </a:pPr>
            <a:r>
              <a:rPr lang="en">
                <a:solidFill>
                  <a:schemeClr val="dk2"/>
                </a:solidFill>
                <a:latin typeface="Poppins Medium"/>
                <a:ea typeface="Poppins Medium"/>
                <a:cs typeface="Poppins Medium"/>
                <a:sym typeface="Poppins Medium"/>
              </a:rPr>
              <a:t>CV, LinkedIn &amp; other document reviews (it can take up to 15 days to review them).</a:t>
            </a:r>
            <a:endParaRPr>
              <a:solidFill>
                <a:schemeClr val="dk2"/>
              </a:solidFill>
              <a:latin typeface="Poppins Medium"/>
              <a:ea typeface="Poppins Medium"/>
              <a:cs typeface="Poppins Medium"/>
              <a:sym typeface="Poppins Medium"/>
            </a:endParaRPr>
          </a:p>
          <a:p>
            <a:pPr indent="-317500" lvl="2" marL="1371600" rtl="0" algn="l">
              <a:lnSpc>
                <a:spcPct val="150000"/>
              </a:lnSpc>
              <a:spcBef>
                <a:spcPts val="0"/>
              </a:spcBef>
              <a:spcAft>
                <a:spcPts val="0"/>
              </a:spcAft>
              <a:buClr>
                <a:schemeClr val="dk2"/>
              </a:buClr>
              <a:buSzPts val="1400"/>
              <a:buFont typeface="Poppins Medium"/>
              <a:buChar char="■"/>
            </a:pPr>
            <a:r>
              <a:rPr lang="en">
                <a:solidFill>
                  <a:schemeClr val="dk2"/>
                </a:solidFill>
                <a:latin typeface="Poppins Medium"/>
                <a:ea typeface="Poppins Medium"/>
                <a:cs typeface="Poppins Medium"/>
                <a:sym typeface="Poppins Medium"/>
              </a:rPr>
              <a:t>Employability &amp; personal advice</a:t>
            </a:r>
            <a:endParaRPr>
              <a:solidFill>
                <a:schemeClr val="dk2"/>
              </a:solidFill>
              <a:latin typeface="Poppins Medium"/>
              <a:ea typeface="Poppins Medium"/>
              <a:cs typeface="Poppins Medium"/>
              <a:sym typeface="Poppins Medium"/>
            </a:endParaRPr>
          </a:p>
          <a:p>
            <a:pPr indent="-317500" lvl="2" marL="1371600" rtl="0" algn="l">
              <a:lnSpc>
                <a:spcPct val="150000"/>
              </a:lnSpc>
              <a:spcBef>
                <a:spcPts val="0"/>
              </a:spcBef>
              <a:spcAft>
                <a:spcPts val="0"/>
              </a:spcAft>
              <a:buClr>
                <a:schemeClr val="dk2"/>
              </a:buClr>
              <a:buSzPts val="1400"/>
              <a:buFont typeface="Poppins"/>
              <a:buChar char="■"/>
            </a:pPr>
            <a:r>
              <a:rPr b="1" lang="en">
                <a:solidFill>
                  <a:schemeClr val="dk2"/>
                </a:solidFill>
                <a:latin typeface="Poppins"/>
                <a:ea typeface="Poppins"/>
                <a:cs typeface="Poppins"/>
                <a:sym typeface="Poppins"/>
              </a:rPr>
              <a:t>NO TECH ADVICE</a:t>
            </a:r>
            <a:endParaRPr b="1">
              <a:solidFill>
                <a:schemeClr val="dk2"/>
              </a:solidFill>
              <a:latin typeface="Poppins"/>
              <a:ea typeface="Poppins"/>
              <a:cs typeface="Poppins"/>
              <a:sym typeface="Poppins"/>
            </a:endParaRPr>
          </a:p>
          <a:p>
            <a:pPr indent="0" lvl="0" marL="0" rtl="0" algn="ctr">
              <a:lnSpc>
                <a:spcPct val="150000"/>
              </a:lnSpc>
              <a:spcBef>
                <a:spcPts val="1600"/>
              </a:spcBef>
              <a:spcAft>
                <a:spcPts val="0"/>
              </a:spcAft>
              <a:buNone/>
            </a:pPr>
            <a:r>
              <a:t/>
            </a:r>
            <a:endParaRPr>
              <a:solidFill>
                <a:schemeClr val="dk2"/>
              </a:solidFill>
              <a:latin typeface="Poppins Medium"/>
              <a:ea typeface="Poppins Medium"/>
              <a:cs typeface="Poppins Medium"/>
              <a:sym typeface="Poppins Medium"/>
            </a:endParaRPr>
          </a:p>
          <a:p>
            <a:pPr indent="0" lvl="0" marL="0" rtl="0" algn="ctr">
              <a:lnSpc>
                <a:spcPct val="150000"/>
              </a:lnSpc>
              <a:spcBef>
                <a:spcPts val="1600"/>
              </a:spcBef>
              <a:spcAft>
                <a:spcPts val="1600"/>
              </a:spcAft>
              <a:buNone/>
            </a:pPr>
            <a:r>
              <a:t/>
            </a:r>
            <a:endParaRPr>
              <a:solidFill>
                <a:schemeClr val="dk2"/>
              </a:solidFill>
              <a:latin typeface="Poppins Medium"/>
              <a:ea typeface="Poppins Medium"/>
              <a:cs typeface="Poppins Medium"/>
              <a:sym typeface="Poppins Medium"/>
            </a:endParaRPr>
          </a:p>
        </p:txBody>
      </p:sp>
      <p:sp>
        <p:nvSpPr>
          <p:cNvPr id="129" name="Google Shape;129;p30"/>
          <p:cNvSpPr txBox="1"/>
          <p:nvPr/>
        </p:nvSpPr>
        <p:spPr>
          <a:xfrm>
            <a:off x="705325" y="4235750"/>
            <a:ext cx="7709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rgbClr val="2DC5FA"/>
                </a:solidFill>
                <a:latin typeface="Poppins"/>
                <a:ea typeface="Poppins"/>
                <a:cs typeface="Poppins"/>
                <a:sym typeface="Poppins"/>
              </a:rPr>
              <a:t>💡</a:t>
            </a:r>
            <a:r>
              <a:rPr b="1" lang="en">
                <a:solidFill>
                  <a:srgbClr val="2DC5FA"/>
                </a:solidFill>
                <a:latin typeface="Poppins"/>
                <a:ea typeface="Poppins"/>
                <a:cs typeface="Poppins"/>
                <a:sym typeface="Poppins"/>
              </a:rPr>
              <a:t>Our goal is to turn you into a job hunting expert</a:t>
            </a:r>
            <a:endParaRPr b="1">
              <a:solidFill>
                <a:srgbClr val="2DC5FA"/>
              </a:solidFill>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31"/>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35" name="Google Shape;135;p31">
            <a:hlinkClick r:id="rId4"/>
          </p:cNvPr>
          <p:cNvSpPr txBox="1"/>
          <p:nvPr/>
        </p:nvSpPr>
        <p:spPr>
          <a:xfrm>
            <a:off x="1135200" y="2324700"/>
            <a:ext cx="68736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300" u="sng">
                <a:solidFill>
                  <a:srgbClr val="2DC5FA"/>
                </a:solidFill>
                <a:latin typeface="Poppins"/>
                <a:ea typeface="Poppins"/>
                <a:cs typeface="Poppins"/>
                <a:sym typeface="Poppins"/>
              </a:rPr>
              <a:t>Before booking a 1:1, check out this Notion page</a:t>
            </a:r>
            <a:r>
              <a:rPr b="1" lang="en" sz="2300" u="sng">
                <a:solidFill>
                  <a:srgbClr val="77C0BC"/>
                </a:solidFill>
                <a:latin typeface="Poppins"/>
                <a:ea typeface="Poppins"/>
                <a:cs typeface="Poppins"/>
                <a:sym typeface="Poppins"/>
              </a:rPr>
              <a:t> </a:t>
            </a:r>
            <a:endParaRPr sz="2300" u="sng">
              <a:solidFill>
                <a:srgbClr val="77C0BC"/>
              </a:solidFill>
              <a:latin typeface="Poppins Light"/>
              <a:ea typeface="Poppins Light"/>
              <a:cs typeface="Poppins Light"/>
              <a:sym typeface="Poppins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32"/>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41" name="Google Shape;141;p32"/>
          <p:cNvSpPr txBox="1"/>
          <p:nvPr/>
        </p:nvSpPr>
        <p:spPr>
          <a:xfrm>
            <a:off x="1135200" y="814588"/>
            <a:ext cx="68736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300">
                <a:solidFill>
                  <a:srgbClr val="0000FF"/>
                </a:solidFill>
                <a:latin typeface="Poppins"/>
                <a:ea typeface="Poppins"/>
                <a:cs typeface="Poppins"/>
                <a:sym typeface="Poppins"/>
              </a:rPr>
              <a:t>1-1’s with Career Advisor / Career Services </a:t>
            </a:r>
            <a:endParaRPr sz="2300">
              <a:solidFill>
                <a:srgbClr val="0000FF"/>
              </a:solidFill>
              <a:latin typeface="Poppins Light"/>
              <a:ea typeface="Poppins Light"/>
              <a:cs typeface="Poppins Light"/>
              <a:sym typeface="Poppins Light"/>
            </a:endParaRPr>
          </a:p>
        </p:txBody>
      </p:sp>
      <p:sp>
        <p:nvSpPr>
          <p:cNvPr id="142" name="Google Shape;142;p32"/>
          <p:cNvSpPr txBox="1"/>
          <p:nvPr/>
        </p:nvSpPr>
        <p:spPr>
          <a:xfrm>
            <a:off x="2606100" y="1711600"/>
            <a:ext cx="4627800" cy="26256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666666"/>
              </a:buClr>
              <a:buSzPts val="1600"/>
              <a:buFont typeface="Poppins Medium"/>
              <a:buChar char="●"/>
            </a:pPr>
            <a:r>
              <a:rPr lang="en" sz="1600">
                <a:solidFill>
                  <a:srgbClr val="666666"/>
                </a:solidFill>
                <a:latin typeface="Poppins Medium"/>
                <a:ea typeface="Poppins Medium"/>
                <a:cs typeface="Poppins Medium"/>
                <a:sym typeface="Poppins Medium"/>
              </a:rPr>
              <a:t>30 mins call via Zoom</a:t>
            </a:r>
            <a:endParaRPr sz="1600">
              <a:solidFill>
                <a:srgbClr val="666666"/>
              </a:solidFill>
              <a:latin typeface="Poppins Medium"/>
              <a:ea typeface="Poppins Medium"/>
              <a:cs typeface="Poppins Medium"/>
              <a:sym typeface="Poppins Medium"/>
            </a:endParaRPr>
          </a:p>
          <a:p>
            <a:pPr indent="-330200" lvl="0" marL="457200" rtl="0" algn="l">
              <a:lnSpc>
                <a:spcPct val="100000"/>
              </a:lnSpc>
              <a:spcBef>
                <a:spcPts val="0"/>
              </a:spcBef>
              <a:spcAft>
                <a:spcPts val="0"/>
              </a:spcAft>
              <a:buClr>
                <a:srgbClr val="666666"/>
              </a:buClr>
              <a:buSzPts val="1600"/>
              <a:buFont typeface="Poppins Medium"/>
              <a:buChar char="●"/>
            </a:pPr>
            <a:r>
              <a:rPr lang="en" sz="1600">
                <a:solidFill>
                  <a:srgbClr val="666666"/>
                </a:solidFill>
                <a:latin typeface="Poppins Medium"/>
                <a:ea typeface="Poppins Medium"/>
                <a:cs typeface="Poppins Medium"/>
                <a:sym typeface="Poppins Medium"/>
              </a:rPr>
              <a:t>Introduce your context</a:t>
            </a:r>
            <a:endParaRPr sz="1600">
              <a:solidFill>
                <a:srgbClr val="666666"/>
              </a:solidFill>
              <a:latin typeface="Poppins Medium"/>
              <a:ea typeface="Poppins Medium"/>
              <a:cs typeface="Poppins Medium"/>
              <a:sym typeface="Poppins Medium"/>
            </a:endParaRPr>
          </a:p>
          <a:p>
            <a:pPr indent="-317500" lvl="1" marL="914400" rtl="0" algn="l">
              <a:lnSpc>
                <a:spcPct val="100000"/>
              </a:lnSpc>
              <a:spcBef>
                <a:spcPts val="0"/>
              </a:spcBef>
              <a:spcAft>
                <a:spcPts val="0"/>
              </a:spcAft>
              <a:buClr>
                <a:srgbClr val="666666"/>
              </a:buClr>
              <a:buSzPts val="1400"/>
              <a:buFont typeface="Poppins Medium"/>
              <a:buChar char="○"/>
            </a:pPr>
            <a:r>
              <a:rPr lang="en">
                <a:solidFill>
                  <a:srgbClr val="666666"/>
                </a:solidFill>
                <a:latin typeface="Poppins Medium"/>
                <a:ea typeface="Poppins Medium"/>
                <a:cs typeface="Poppins Medium"/>
                <a:sym typeface="Poppins Medium"/>
              </a:rPr>
              <a:t>i.e. personal situation, job preferences, etc. </a:t>
            </a:r>
            <a:endParaRPr sz="1600">
              <a:solidFill>
                <a:srgbClr val="666666"/>
              </a:solidFill>
              <a:latin typeface="Poppins Medium"/>
              <a:ea typeface="Poppins Medium"/>
              <a:cs typeface="Poppins Medium"/>
              <a:sym typeface="Poppins Medium"/>
            </a:endParaRPr>
          </a:p>
          <a:p>
            <a:pPr indent="-330200" lvl="0" marL="457200" rtl="0" algn="l">
              <a:lnSpc>
                <a:spcPct val="100000"/>
              </a:lnSpc>
              <a:spcBef>
                <a:spcPts val="0"/>
              </a:spcBef>
              <a:spcAft>
                <a:spcPts val="0"/>
              </a:spcAft>
              <a:buClr>
                <a:srgbClr val="666666"/>
              </a:buClr>
              <a:buSzPts val="1600"/>
              <a:buFont typeface="Poppins Medium"/>
              <a:buChar char="●"/>
            </a:pPr>
            <a:r>
              <a:rPr lang="en" sz="1600">
                <a:solidFill>
                  <a:srgbClr val="666666"/>
                </a:solidFill>
                <a:latin typeface="Poppins Medium"/>
                <a:ea typeface="Poppins Medium"/>
                <a:cs typeface="Poppins Medium"/>
                <a:sym typeface="Poppins Medium"/>
              </a:rPr>
              <a:t>Job hunt strategy discussion.</a:t>
            </a:r>
            <a:endParaRPr sz="1600">
              <a:solidFill>
                <a:srgbClr val="666666"/>
              </a:solidFill>
              <a:latin typeface="Poppins Medium"/>
              <a:ea typeface="Poppins Medium"/>
              <a:cs typeface="Poppins Medium"/>
              <a:sym typeface="Poppins Medium"/>
            </a:endParaRPr>
          </a:p>
          <a:p>
            <a:pPr indent="-330200" lvl="0" marL="457200" rtl="0" algn="l">
              <a:lnSpc>
                <a:spcPct val="100000"/>
              </a:lnSpc>
              <a:spcBef>
                <a:spcPts val="0"/>
              </a:spcBef>
              <a:spcAft>
                <a:spcPts val="0"/>
              </a:spcAft>
              <a:buClr>
                <a:srgbClr val="666666"/>
              </a:buClr>
              <a:buSzPts val="1600"/>
              <a:buFont typeface="Poppins Medium"/>
              <a:buChar char="●"/>
            </a:pPr>
            <a:r>
              <a:rPr lang="en" sz="1600">
                <a:solidFill>
                  <a:srgbClr val="666666"/>
                </a:solidFill>
                <a:latin typeface="Poppins Medium"/>
                <a:ea typeface="Poppins Medium"/>
                <a:cs typeface="Poppins Medium"/>
                <a:sym typeface="Poppins Medium"/>
              </a:rPr>
              <a:t>Action Plan definition.</a:t>
            </a:r>
            <a:endParaRPr sz="1600">
              <a:solidFill>
                <a:srgbClr val="666666"/>
              </a:solidFill>
              <a:latin typeface="Poppins Medium"/>
              <a:ea typeface="Poppins Medium"/>
              <a:cs typeface="Poppins Medium"/>
              <a:sym typeface="Poppins Medium"/>
            </a:endParaRPr>
          </a:p>
          <a:p>
            <a:pPr indent="-330200" lvl="0" marL="457200" rtl="0" algn="l">
              <a:lnSpc>
                <a:spcPct val="100000"/>
              </a:lnSpc>
              <a:spcBef>
                <a:spcPts val="0"/>
              </a:spcBef>
              <a:spcAft>
                <a:spcPts val="0"/>
              </a:spcAft>
              <a:buClr>
                <a:srgbClr val="666666"/>
              </a:buClr>
              <a:buSzPts val="1600"/>
              <a:buFont typeface="Poppins Medium"/>
              <a:buChar char="●"/>
            </a:pPr>
            <a:r>
              <a:rPr lang="en" sz="1600">
                <a:solidFill>
                  <a:srgbClr val="666666"/>
                </a:solidFill>
                <a:latin typeface="Poppins Medium"/>
                <a:ea typeface="Poppins Medium"/>
                <a:cs typeface="Poppins Medium"/>
                <a:sym typeface="Poppins Medium"/>
              </a:rPr>
              <a:t>CV, Linkedin and other document review.</a:t>
            </a:r>
            <a:endParaRPr sz="1800">
              <a:solidFill>
                <a:srgbClr val="434343"/>
              </a:solidFill>
              <a:latin typeface="Poppins Medium"/>
              <a:ea typeface="Poppins Medium"/>
              <a:cs typeface="Poppins Medium"/>
              <a:sym typeface="Poppins Medium"/>
            </a:endParaRPr>
          </a:p>
          <a:p>
            <a:pPr indent="0" lvl="0" marL="0" rtl="0" algn="ctr">
              <a:lnSpc>
                <a:spcPct val="100000"/>
              </a:lnSpc>
              <a:spcBef>
                <a:spcPts val="1600"/>
              </a:spcBef>
              <a:spcAft>
                <a:spcPts val="1600"/>
              </a:spcAft>
              <a:buNone/>
            </a:pPr>
            <a:r>
              <a:t/>
            </a:r>
            <a:endParaRPr sz="1800">
              <a:solidFill>
                <a:srgbClr val="434343"/>
              </a:solidFill>
              <a:latin typeface="Poppins Medium"/>
              <a:ea typeface="Poppins Medium"/>
              <a:cs typeface="Poppins Medium"/>
              <a:sym typeface="Poppins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33"/>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48" name="Google Shape;148;p33"/>
          <p:cNvSpPr txBox="1"/>
          <p:nvPr/>
        </p:nvSpPr>
        <p:spPr>
          <a:xfrm>
            <a:off x="569025" y="839100"/>
            <a:ext cx="68736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300">
                <a:solidFill>
                  <a:srgbClr val="0000FF"/>
                </a:solidFill>
                <a:latin typeface="Poppins"/>
                <a:ea typeface="Poppins"/>
                <a:cs typeface="Poppins"/>
                <a:sym typeface="Poppins"/>
              </a:rPr>
              <a:t>Now what? / Career Services</a:t>
            </a:r>
            <a:endParaRPr sz="2300">
              <a:solidFill>
                <a:srgbClr val="0000FF"/>
              </a:solidFill>
              <a:latin typeface="Poppins Light"/>
              <a:ea typeface="Poppins Light"/>
              <a:cs typeface="Poppins Light"/>
              <a:sym typeface="Poppins Light"/>
            </a:endParaRPr>
          </a:p>
        </p:txBody>
      </p:sp>
      <p:sp>
        <p:nvSpPr>
          <p:cNvPr id="149" name="Google Shape;149;p33"/>
          <p:cNvSpPr txBox="1"/>
          <p:nvPr/>
        </p:nvSpPr>
        <p:spPr>
          <a:xfrm>
            <a:off x="569025" y="1786800"/>
            <a:ext cx="7709400" cy="3109200"/>
          </a:xfrm>
          <a:prstGeom prst="rect">
            <a:avLst/>
          </a:prstGeom>
          <a:noFill/>
          <a:ln>
            <a:noFill/>
          </a:ln>
        </p:spPr>
        <p:txBody>
          <a:bodyPr anchorCtr="0" anchor="t" bIns="91425" lIns="91425" spcFirstLastPara="1" rIns="91425" wrap="square" tIns="91425">
            <a:spAutoFit/>
          </a:bodyPr>
          <a:lstStyle/>
          <a:p>
            <a:pPr indent="-330200" lvl="0" marL="457200" rtl="0" algn="just">
              <a:lnSpc>
                <a:spcPct val="150000"/>
              </a:lnSpc>
              <a:spcBef>
                <a:spcPts val="0"/>
              </a:spcBef>
              <a:spcAft>
                <a:spcPts val="0"/>
              </a:spcAft>
              <a:buClr>
                <a:srgbClr val="666666"/>
              </a:buClr>
              <a:buSzPts val="1600"/>
              <a:buFont typeface="Poppins Medium"/>
              <a:buChar char="●"/>
            </a:pPr>
            <a:r>
              <a:rPr lang="en" sz="1600">
                <a:solidFill>
                  <a:srgbClr val="666666"/>
                </a:solidFill>
                <a:latin typeface="Poppins Medium"/>
                <a:ea typeface="Poppins Medium"/>
                <a:cs typeface="Poppins Medium"/>
                <a:sym typeface="Poppins Medium"/>
              </a:rPr>
              <a:t>On site &amp; online events</a:t>
            </a:r>
            <a:endParaRPr sz="1600">
              <a:solidFill>
                <a:srgbClr val="666666"/>
              </a:solidFill>
              <a:latin typeface="Poppins Medium"/>
              <a:ea typeface="Poppins Medium"/>
              <a:cs typeface="Poppins Medium"/>
              <a:sym typeface="Poppins Medium"/>
            </a:endParaRPr>
          </a:p>
          <a:p>
            <a:pPr indent="-342900" lvl="1" marL="914400" rtl="0" algn="just">
              <a:lnSpc>
                <a:spcPct val="150000"/>
              </a:lnSpc>
              <a:spcBef>
                <a:spcPts val="0"/>
              </a:spcBef>
              <a:spcAft>
                <a:spcPts val="0"/>
              </a:spcAft>
              <a:buClr>
                <a:srgbClr val="666666"/>
              </a:buClr>
              <a:buSzPts val="1800"/>
              <a:buFont typeface="Poppins Medium"/>
              <a:buChar char="○"/>
            </a:pPr>
            <a:r>
              <a:rPr lang="en" sz="1600">
                <a:solidFill>
                  <a:srgbClr val="666666"/>
                </a:solidFill>
                <a:latin typeface="Poppins Medium"/>
                <a:ea typeface="Poppins Medium"/>
                <a:cs typeface="Poppins Medium"/>
                <a:sym typeface="Poppins Medium"/>
              </a:rPr>
              <a:t>Find </a:t>
            </a:r>
            <a:r>
              <a:rPr lang="en" sz="1600" u="sng">
                <a:solidFill>
                  <a:schemeClr val="hlink"/>
                </a:solidFill>
                <a:latin typeface="Poppins Medium"/>
                <a:ea typeface="Poppins Medium"/>
                <a:cs typeface="Poppins Medium"/>
                <a:sym typeface="Poppins Medium"/>
                <a:hlinkClick r:id="rId4"/>
              </a:rPr>
              <a:t>here</a:t>
            </a:r>
            <a:r>
              <a:rPr lang="en" sz="1600">
                <a:solidFill>
                  <a:srgbClr val="666666"/>
                </a:solidFill>
                <a:latin typeface="Poppins Medium"/>
                <a:ea typeface="Poppins Medium"/>
                <a:cs typeface="Poppins Medium"/>
                <a:sym typeface="Poppins Medium"/>
              </a:rPr>
              <a:t> networking events hosted by Ironhack.</a:t>
            </a:r>
            <a:endParaRPr sz="1600">
              <a:solidFill>
                <a:srgbClr val="666666"/>
              </a:solidFill>
              <a:latin typeface="Poppins Medium"/>
              <a:ea typeface="Poppins Medium"/>
              <a:cs typeface="Poppins Medium"/>
              <a:sym typeface="Poppins Medium"/>
            </a:endParaRPr>
          </a:p>
          <a:p>
            <a:pPr indent="-330200" lvl="0" marL="457200" rtl="0" algn="just">
              <a:lnSpc>
                <a:spcPct val="150000"/>
              </a:lnSpc>
              <a:spcBef>
                <a:spcPts val="0"/>
              </a:spcBef>
              <a:spcAft>
                <a:spcPts val="0"/>
              </a:spcAft>
              <a:buClr>
                <a:srgbClr val="666666"/>
              </a:buClr>
              <a:buSzPts val="1600"/>
              <a:buFont typeface="Work Sans Medium"/>
              <a:buChar char="●"/>
            </a:pPr>
            <a:r>
              <a:rPr lang="en" sz="1600" u="sng">
                <a:solidFill>
                  <a:schemeClr val="accent5"/>
                </a:solidFill>
                <a:latin typeface="Poppins"/>
                <a:ea typeface="Poppins"/>
                <a:cs typeface="Poppins"/>
                <a:sym typeface="Poppins"/>
                <a:hlinkClick r:id="rId5">
                  <a:extLst>
                    <a:ext uri="{A12FA001-AC4F-418D-AE19-62706E023703}">
                      <ahyp:hlinkClr val="tx"/>
                    </a:ext>
                  </a:extLst>
                </a:hlinkClick>
              </a:rPr>
              <a:t>Career Huddles</a:t>
            </a:r>
            <a:r>
              <a:rPr lang="en" sz="1600">
                <a:solidFill>
                  <a:schemeClr val="dk1"/>
                </a:solidFill>
                <a:latin typeface="Poppins"/>
                <a:ea typeface="Poppins"/>
                <a:cs typeface="Poppins"/>
                <a:sym typeface="Poppins"/>
              </a:rPr>
              <a:t> are weekly meetings between a Career Coach and other Searching students from all bootcamps; Web Development, Data Analytics, UX/UI Design and Cybersecurity. </a:t>
            </a:r>
            <a:r>
              <a:rPr b="1" lang="en" sz="1600" u="sng">
                <a:solidFill>
                  <a:schemeClr val="hlink"/>
                </a:solidFill>
                <a:latin typeface="Poppins"/>
                <a:ea typeface="Poppins"/>
                <a:cs typeface="Poppins"/>
                <a:sym typeface="Poppins"/>
                <a:hlinkClick r:id="rId6"/>
              </a:rPr>
              <a:t>Please register to access the sessions.</a:t>
            </a:r>
            <a:endParaRPr b="1" sz="1600">
              <a:solidFill>
                <a:srgbClr val="666666"/>
              </a:solidFill>
              <a:latin typeface="Poppins"/>
              <a:ea typeface="Poppins"/>
              <a:cs typeface="Poppins"/>
              <a:sym typeface="Poppins"/>
            </a:endParaRPr>
          </a:p>
          <a:p>
            <a:pPr indent="-342900" lvl="0" marL="457200" rtl="0" algn="just">
              <a:lnSpc>
                <a:spcPct val="150000"/>
              </a:lnSpc>
              <a:spcBef>
                <a:spcPts val="0"/>
              </a:spcBef>
              <a:spcAft>
                <a:spcPts val="0"/>
              </a:spcAft>
              <a:buClr>
                <a:srgbClr val="666666"/>
              </a:buClr>
              <a:buSzPts val="1800"/>
              <a:buFont typeface="Poppins Medium"/>
              <a:buChar char="●"/>
            </a:pPr>
            <a:r>
              <a:rPr lang="en" sz="1600">
                <a:solidFill>
                  <a:schemeClr val="dk1"/>
                </a:solidFill>
                <a:latin typeface="Poppins"/>
                <a:ea typeface="Poppins"/>
                <a:cs typeface="Poppins"/>
                <a:sym typeface="Poppins"/>
              </a:rPr>
              <a:t>Partnership opportunities: you will receive them by email.</a:t>
            </a:r>
            <a:endParaRPr sz="1600">
              <a:solidFill>
                <a:schemeClr val="dk1"/>
              </a:solidFill>
              <a:latin typeface="Poppins"/>
              <a:ea typeface="Poppins"/>
              <a:cs typeface="Poppins"/>
              <a:sym typeface="Poppins"/>
            </a:endParaRPr>
          </a:p>
          <a:p>
            <a:pPr indent="-330200" lvl="1" marL="914400" rtl="0" algn="just">
              <a:lnSpc>
                <a:spcPct val="150000"/>
              </a:lnSpc>
              <a:spcBef>
                <a:spcPts val="0"/>
              </a:spcBef>
              <a:spcAft>
                <a:spcPts val="0"/>
              </a:spcAft>
              <a:buClr>
                <a:srgbClr val="666666"/>
              </a:buClr>
              <a:buSzPts val="1600"/>
              <a:buFont typeface="Poppins Medium"/>
              <a:buChar char="○"/>
            </a:pPr>
            <a:r>
              <a:rPr lang="en" sz="1600">
                <a:solidFill>
                  <a:schemeClr val="dk1"/>
                </a:solidFill>
                <a:latin typeface="Poppins"/>
                <a:ea typeface="Poppins"/>
                <a:cs typeface="Poppins"/>
                <a:sym typeface="Poppins"/>
              </a:rPr>
              <a:t>ES, PT, FR, GER, NL</a:t>
            </a:r>
            <a:endParaRPr sz="1600">
              <a:latin typeface="Poppins"/>
              <a:ea typeface="Poppins"/>
              <a:cs typeface="Poppins"/>
              <a:sym typeface="Poppi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34"/>
          <p:cNvPicPr preferRelativeResize="0"/>
          <p:nvPr/>
        </p:nvPicPr>
        <p:blipFill rotWithShape="1">
          <a:blip r:embed="rId3">
            <a:alphaModFix/>
          </a:blip>
          <a:srcRect b="17871" l="0" r="0" t="0"/>
          <a:stretch/>
        </p:blipFill>
        <p:spPr>
          <a:xfrm>
            <a:off x="0" y="-25"/>
            <a:ext cx="9144000" cy="5143500"/>
          </a:xfrm>
          <a:prstGeom prst="rect">
            <a:avLst/>
          </a:prstGeom>
          <a:noFill/>
          <a:ln>
            <a:noFill/>
          </a:ln>
        </p:spPr>
      </p:pic>
      <p:sp>
        <p:nvSpPr>
          <p:cNvPr id="155" name="Google Shape;155;p34"/>
          <p:cNvSpPr/>
          <p:nvPr/>
        </p:nvSpPr>
        <p:spPr>
          <a:xfrm>
            <a:off x="1423950" y="1314450"/>
            <a:ext cx="6296100" cy="2514600"/>
          </a:xfrm>
          <a:prstGeom prst="roundRect">
            <a:avLst>
              <a:gd fmla="val 16667" name="adj"/>
            </a:avLst>
          </a:prstGeom>
          <a:solidFill>
            <a:schemeClr val="lt1"/>
          </a:solidFill>
          <a:ln>
            <a:noFill/>
          </a:ln>
          <a:effectLst>
            <a:outerShdw blurRad="357188" rotWithShape="0" algn="bl">
              <a:srgbClr val="000000">
                <a:alpha val="7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4"/>
          <p:cNvSpPr txBox="1"/>
          <p:nvPr/>
        </p:nvSpPr>
        <p:spPr>
          <a:xfrm>
            <a:off x="1930200" y="2324500"/>
            <a:ext cx="5283600" cy="441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000"/>
              </a:spcAft>
              <a:buClr>
                <a:srgbClr val="000000"/>
              </a:buClr>
              <a:buSzPts val="2500"/>
              <a:buFont typeface="Arial"/>
              <a:buNone/>
            </a:pPr>
            <a:r>
              <a:rPr b="1" lang="en" sz="2500">
                <a:solidFill>
                  <a:srgbClr val="0000FF"/>
                </a:solidFill>
                <a:latin typeface="Poppins"/>
                <a:ea typeface="Poppins"/>
                <a:cs typeface="Poppins"/>
                <a:sym typeface="Poppins"/>
              </a:rPr>
              <a:t>How do I receive partnerships opportunities?</a:t>
            </a:r>
            <a:endParaRPr b="1" i="0" sz="2500" u="none" cap="none" strike="noStrike">
              <a:solidFill>
                <a:srgbClr val="0000FF"/>
              </a:solidFill>
              <a:latin typeface="Poppins"/>
              <a:ea typeface="Poppins"/>
              <a:cs typeface="Poppins"/>
              <a:sym typeface="Poppi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35"/>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162" name="Google Shape;162;p35"/>
          <p:cNvPicPr preferRelativeResize="0"/>
          <p:nvPr/>
        </p:nvPicPr>
        <p:blipFill>
          <a:blip r:embed="rId4">
            <a:alphaModFix/>
          </a:blip>
          <a:stretch>
            <a:fillRect/>
          </a:stretch>
        </p:blipFill>
        <p:spPr>
          <a:xfrm>
            <a:off x="1995275" y="1003862"/>
            <a:ext cx="5153451" cy="31357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6" name="Shape 166"/>
        <p:cNvGrpSpPr/>
        <p:nvPr/>
      </p:nvGrpSpPr>
      <p:grpSpPr>
        <a:xfrm>
          <a:off x="0" y="0"/>
          <a:ext cx="0" cy="0"/>
          <a:chOff x="0" y="0"/>
          <a:chExt cx="0" cy="0"/>
        </a:xfrm>
      </p:grpSpPr>
      <p:sp>
        <p:nvSpPr>
          <p:cNvPr id="167" name="Google Shape;167;p36"/>
          <p:cNvSpPr txBox="1"/>
          <p:nvPr/>
        </p:nvSpPr>
        <p:spPr>
          <a:xfrm>
            <a:off x="955625" y="1517750"/>
            <a:ext cx="7008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68" name="Google Shape;168;p36"/>
          <p:cNvSpPr txBox="1"/>
          <p:nvPr/>
        </p:nvSpPr>
        <p:spPr>
          <a:xfrm>
            <a:off x="507325" y="1031875"/>
            <a:ext cx="8159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2DC5FA"/>
                </a:solidFill>
                <a:latin typeface="Montserrat"/>
                <a:ea typeface="Montserrat"/>
                <a:cs typeface="Montserrat"/>
                <a:sym typeface="Montserrat"/>
              </a:rPr>
              <a:t>    </a:t>
            </a:r>
            <a:r>
              <a:rPr lang="en" sz="1100">
                <a:latin typeface="Montserrat"/>
                <a:ea typeface="Montserrat"/>
                <a:cs typeface="Montserrat"/>
                <a:sym typeface="Montserrat"/>
              </a:rPr>
              <a:t>Click on the button</a:t>
            </a:r>
            <a:r>
              <a:rPr b="1" lang="en">
                <a:solidFill>
                  <a:srgbClr val="2DC5FA"/>
                </a:solidFill>
                <a:latin typeface="Montserrat"/>
                <a:ea typeface="Montserrat"/>
                <a:cs typeface="Montserrat"/>
                <a:sym typeface="Montserrat"/>
              </a:rPr>
              <a:t> </a:t>
            </a:r>
            <a:r>
              <a:rPr lang="en" sz="1100">
                <a:latin typeface="Montserrat"/>
                <a:ea typeface="Montserrat"/>
                <a:cs typeface="Montserrat"/>
                <a:sym typeface="Montserrat"/>
              </a:rPr>
              <a:t> </a:t>
            </a:r>
            <a:r>
              <a:rPr b="1" lang="en" sz="1100">
                <a:solidFill>
                  <a:srgbClr val="1155CC"/>
                </a:solidFill>
                <a:latin typeface="Montserrat"/>
                <a:ea typeface="Montserrat"/>
                <a:cs typeface="Montserrat"/>
                <a:sym typeface="Montserrat"/>
              </a:rPr>
              <a:t>“Check out the job here” </a:t>
            </a:r>
            <a:r>
              <a:rPr lang="en" sz="1100">
                <a:latin typeface="Montserrat"/>
                <a:ea typeface="Montserrat"/>
                <a:cs typeface="Montserrat"/>
                <a:sym typeface="Montserrat"/>
              </a:rPr>
              <a:t>to be redirected to the </a:t>
            </a:r>
            <a:r>
              <a:rPr lang="en" sz="1100">
                <a:latin typeface="Montserrat"/>
                <a:ea typeface="Montserrat"/>
                <a:cs typeface="Montserrat"/>
                <a:sym typeface="Montserrat"/>
              </a:rPr>
              <a:t>“Jobs Portal”</a:t>
            </a:r>
            <a:r>
              <a:rPr lang="en" sz="1100">
                <a:latin typeface="Montserrat"/>
                <a:ea typeface="Montserrat"/>
                <a:cs typeface="Montserrat"/>
                <a:sym typeface="Montserrat"/>
              </a:rPr>
              <a:t> and click on:  Jobs </a:t>
            </a:r>
            <a:endParaRPr sz="1100">
              <a:latin typeface="Montserrat"/>
              <a:ea typeface="Montserrat"/>
              <a:cs typeface="Montserrat"/>
              <a:sym typeface="Montserrat"/>
            </a:endParaRPr>
          </a:p>
          <a:p>
            <a:pPr indent="0" lvl="0" marL="0" rtl="0" algn="l">
              <a:spcBef>
                <a:spcPts val="0"/>
              </a:spcBef>
              <a:spcAft>
                <a:spcPts val="0"/>
              </a:spcAft>
              <a:buNone/>
            </a:pPr>
            <a:r>
              <a:t/>
            </a:r>
            <a:endParaRPr sz="1100">
              <a:latin typeface="Montserrat"/>
              <a:ea typeface="Montserrat"/>
              <a:cs typeface="Montserrat"/>
              <a:sym typeface="Montserrat"/>
            </a:endParaRPr>
          </a:p>
          <a:p>
            <a:pPr indent="0" lvl="0" marL="0" rtl="0" algn="l">
              <a:spcBef>
                <a:spcPts val="0"/>
              </a:spcBef>
              <a:spcAft>
                <a:spcPts val="0"/>
              </a:spcAft>
              <a:buNone/>
            </a:pPr>
            <a:r>
              <a:rPr lang="en" sz="1100">
                <a:latin typeface="Montserrat"/>
                <a:ea typeface="Montserrat"/>
                <a:cs typeface="Montserrat"/>
                <a:sym typeface="Montserrat"/>
              </a:rPr>
              <a:t>Once in the portal you can:</a:t>
            </a:r>
            <a:endParaRPr sz="1200">
              <a:solidFill>
                <a:schemeClr val="dk1"/>
              </a:solidFill>
            </a:endParaRPr>
          </a:p>
        </p:txBody>
      </p:sp>
      <p:grpSp>
        <p:nvGrpSpPr>
          <p:cNvPr id="169" name="Google Shape;169;p36"/>
          <p:cNvGrpSpPr/>
          <p:nvPr/>
        </p:nvGrpSpPr>
        <p:grpSpPr>
          <a:xfrm>
            <a:off x="569772" y="1816971"/>
            <a:ext cx="7755699" cy="2974942"/>
            <a:chOff x="396975" y="2134650"/>
            <a:chExt cx="7145475" cy="2644628"/>
          </a:xfrm>
        </p:grpSpPr>
        <p:sp>
          <p:nvSpPr>
            <p:cNvPr id="170" name="Google Shape;170;p36"/>
            <p:cNvSpPr txBox="1"/>
            <p:nvPr/>
          </p:nvSpPr>
          <p:spPr>
            <a:xfrm>
              <a:off x="396975" y="4286663"/>
              <a:ext cx="4924500" cy="35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71" name="Google Shape;171;p36"/>
            <p:cNvPicPr preferRelativeResize="0"/>
            <p:nvPr/>
          </p:nvPicPr>
          <p:blipFill>
            <a:blip r:embed="rId4">
              <a:alphaModFix/>
            </a:blip>
            <a:stretch>
              <a:fillRect/>
            </a:stretch>
          </p:blipFill>
          <p:spPr>
            <a:xfrm>
              <a:off x="2408988" y="2222750"/>
              <a:ext cx="4326017" cy="2063913"/>
            </a:xfrm>
            <a:prstGeom prst="rect">
              <a:avLst/>
            </a:prstGeom>
            <a:noFill/>
            <a:ln>
              <a:noFill/>
            </a:ln>
          </p:spPr>
        </p:pic>
        <p:sp>
          <p:nvSpPr>
            <p:cNvPr id="172" name="Google Shape;172;p36"/>
            <p:cNvSpPr txBox="1"/>
            <p:nvPr/>
          </p:nvSpPr>
          <p:spPr>
            <a:xfrm>
              <a:off x="589600" y="2134650"/>
              <a:ext cx="1107900" cy="46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Montserrat"/>
                  <a:ea typeface="Montserrat"/>
                  <a:cs typeface="Montserrat"/>
                  <a:sym typeface="Montserrat"/>
                </a:rPr>
                <a:t>Learn more about the JV</a:t>
              </a:r>
              <a:endParaRPr sz="1100">
                <a:latin typeface="Montserrat"/>
                <a:ea typeface="Montserrat"/>
                <a:cs typeface="Montserrat"/>
                <a:sym typeface="Montserrat"/>
              </a:endParaRPr>
            </a:p>
          </p:txBody>
        </p:sp>
        <p:sp>
          <p:nvSpPr>
            <p:cNvPr id="173" name="Google Shape;173;p36"/>
            <p:cNvSpPr/>
            <p:nvPr/>
          </p:nvSpPr>
          <p:spPr>
            <a:xfrm>
              <a:off x="2571750" y="3679725"/>
              <a:ext cx="569400" cy="172800"/>
            </a:xfrm>
            <a:prstGeom prst="roundRect">
              <a:avLst>
                <a:gd fmla="val 16667" name="adj"/>
              </a:avLst>
            </a:prstGeom>
            <a:noFill/>
            <a:ln cap="flat" cmpd="sng" w="19050">
              <a:solidFill>
                <a:srgbClr val="2DC5F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4" name="Google Shape;174;p36"/>
            <p:cNvCxnSpPr>
              <a:stCxn id="172" idx="3"/>
              <a:endCxn id="173" idx="1"/>
            </p:cNvCxnSpPr>
            <p:nvPr/>
          </p:nvCxnSpPr>
          <p:spPr>
            <a:xfrm>
              <a:off x="1697500" y="2367300"/>
              <a:ext cx="874200" cy="1398900"/>
            </a:xfrm>
            <a:prstGeom prst="bentConnector3">
              <a:avLst>
                <a:gd fmla="val 50003" name="adj1"/>
              </a:avLst>
            </a:prstGeom>
            <a:noFill/>
            <a:ln cap="flat" cmpd="sng" w="9525">
              <a:solidFill>
                <a:schemeClr val="dk2"/>
              </a:solidFill>
              <a:prstDash val="solid"/>
              <a:round/>
              <a:headEnd len="med" w="med" type="none"/>
              <a:tailEnd len="med" w="med" type="triangle"/>
            </a:ln>
          </p:spPr>
        </p:cxnSp>
        <p:sp>
          <p:nvSpPr>
            <p:cNvPr id="175" name="Google Shape;175;p36"/>
            <p:cNvSpPr txBox="1"/>
            <p:nvPr/>
          </p:nvSpPr>
          <p:spPr>
            <a:xfrm>
              <a:off x="937495" y="4086271"/>
              <a:ext cx="1298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35C3F2"/>
                  </a:solidFill>
                  <a:latin typeface="Montserrat"/>
                  <a:ea typeface="Montserrat"/>
                  <a:cs typeface="Montserrat"/>
                  <a:sym typeface="Montserrat"/>
                </a:rPr>
                <a:t>Scenario 1 </a:t>
              </a:r>
              <a:r>
                <a:rPr lang="en" sz="1100">
                  <a:latin typeface="Montserrat"/>
                  <a:ea typeface="Montserrat"/>
                  <a:cs typeface="Montserrat"/>
                  <a:sym typeface="Montserrat"/>
                </a:rPr>
                <a:t>Confirm your interest</a:t>
              </a:r>
              <a:endParaRPr sz="1100">
                <a:latin typeface="Montserrat"/>
                <a:ea typeface="Montserrat"/>
                <a:cs typeface="Montserrat"/>
                <a:sym typeface="Montserrat"/>
              </a:endParaRPr>
            </a:p>
          </p:txBody>
        </p:sp>
        <p:sp>
          <p:nvSpPr>
            <p:cNvPr id="176" name="Google Shape;176;p36"/>
            <p:cNvSpPr/>
            <p:nvPr/>
          </p:nvSpPr>
          <p:spPr>
            <a:xfrm>
              <a:off x="2592080" y="3868830"/>
              <a:ext cx="437100" cy="248400"/>
            </a:xfrm>
            <a:prstGeom prst="roundRect">
              <a:avLst>
                <a:gd fmla="val 16667" name="adj"/>
              </a:avLst>
            </a:prstGeom>
            <a:noFill/>
            <a:ln cap="flat" cmpd="sng" w="19050">
              <a:solidFill>
                <a:srgbClr val="2DC5F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7" name="Google Shape;177;p36"/>
            <p:cNvCxnSpPr>
              <a:stCxn id="175" idx="3"/>
              <a:endCxn id="176" idx="1"/>
            </p:cNvCxnSpPr>
            <p:nvPr/>
          </p:nvCxnSpPr>
          <p:spPr>
            <a:xfrm flipH="1" rot="10800000">
              <a:off x="2236195" y="3992971"/>
              <a:ext cx="355800" cy="401100"/>
            </a:xfrm>
            <a:prstGeom prst="bentConnector3">
              <a:avLst>
                <a:gd fmla="val 50012" name="adj1"/>
              </a:avLst>
            </a:prstGeom>
            <a:noFill/>
            <a:ln cap="flat" cmpd="sng" w="9525">
              <a:solidFill>
                <a:schemeClr val="dk2"/>
              </a:solidFill>
              <a:prstDash val="solid"/>
              <a:round/>
              <a:headEnd len="med" w="med" type="none"/>
              <a:tailEnd len="med" w="med" type="triangle"/>
            </a:ln>
          </p:spPr>
        </p:cxnSp>
        <p:sp>
          <p:nvSpPr>
            <p:cNvPr id="178" name="Google Shape;178;p36"/>
            <p:cNvSpPr txBox="1"/>
            <p:nvPr/>
          </p:nvSpPr>
          <p:spPr>
            <a:xfrm>
              <a:off x="3821888" y="4163678"/>
              <a:ext cx="1341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35C3F2"/>
                  </a:solidFill>
                  <a:latin typeface="Montserrat"/>
                  <a:ea typeface="Montserrat"/>
                  <a:cs typeface="Montserrat"/>
                  <a:sym typeface="Montserrat"/>
                </a:rPr>
                <a:t>Scenario 2: </a:t>
              </a:r>
              <a:r>
                <a:rPr lang="en" sz="1100">
                  <a:latin typeface="Montserrat"/>
                  <a:ea typeface="Montserrat"/>
                  <a:cs typeface="Montserrat"/>
                  <a:sym typeface="Montserrat"/>
                </a:rPr>
                <a:t>Reject the Job vacancy</a:t>
              </a:r>
              <a:endParaRPr sz="1100">
                <a:latin typeface="Montserrat"/>
                <a:ea typeface="Montserrat"/>
                <a:cs typeface="Montserrat"/>
                <a:sym typeface="Montserrat"/>
              </a:endParaRPr>
            </a:p>
          </p:txBody>
        </p:sp>
        <p:sp>
          <p:nvSpPr>
            <p:cNvPr id="179" name="Google Shape;179;p36"/>
            <p:cNvSpPr/>
            <p:nvPr/>
          </p:nvSpPr>
          <p:spPr>
            <a:xfrm>
              <a:off x="3039425" y="3934270"/>
              <a:ext cx="569400" cy="172800"/>
            </a:xfrm>
            <a:prstGeom prst="roundRect">
              <a:avLst>
                <a:gd fmla="val 16667" name="adj"/>
              </a:avLst>
            </a:prstGeom>
            <a:noFill/>
            <a:ln cap="flat" cmpd="sng" w="19050">
              <a:solidFill>
                <a:srgbClr val="2DC5F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0" name="Google Shape;180;p36"/>
            <p:cNvCxnSpPr>
              <a:stCxn id="179" idx="2"/>
              <a:endCxn id="178" idx="1"/>
            </p:cNvCxnSpPr>
            <p:nvPr/>
          </p:nvCxnSpPr>
          <p:spPr>
            <a:xfrm flipH="1" rot="-5400000">
              <a:off x="3390725" y="4040470"/>
              <a:ext cx="364500" cy="497700"/>
            </a:xfrm>
            <a:prstGeom prst="bentConnector2">
              <a:avLst/>
            </a:prstGeom>
            <a:noFill/>
            <a:ln cap="flat" cmpd="sng" w="9525">
              <a:solidFill>
                <a:schemeClr val="dk2"/>
              </a:solidFill>
              <a:prstDash val="solid"/>
              <a:round/>
              <a:headEnd len="med" w="med" type="none"/>
              <a:tailEnd len="med" w="med" type="triangle"/>
            </a:ln>
          </p:spPr>
        </p:cxnSp>
        <p:sp>
          <p:nvSpPr>
            <p:cNvPr id="181" name="Google Shape;181;p36"/>
            <p:cNvSpPr/>
            <p:nvPr/>
          </p:nvSpPr>
          <p:spPr>
            <a:xfrm>
              <a:off x="3445950" y="3679725"/>
              <a:ext cx="640500" cy="172800"/>
            </a:xfrm>
            <a:prstGeom prst="roundRect">
              <a:avLst>
                <a:gd fmla="val 16667" name="adj"/>
              </a:avLst>
            </a:prstGeom>
            <a:noFill/>
            <a:ln cap="flat" cmpd="sng" w="19050">
              <a:solidFill>
                <a:srgbClr val="2DC5F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6"/>
            <p:cNvSpPr txBox="1"/>
            <p:nvPr/>
          </p:nvSpPr>
          <p:spPr>
            <a:xfrm>
              <a:off x="5385150" y="3533472"/>
              <a:ext cx="2157300" cy="46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Montserrat"/>
                  <a:ea typeface="Montserrat"/>
                  <a:cs typeface="Montserrat"/>
                  <a:sym typeface="Montserrat"/>
                </a:rPr>
                <a:t>Check out the time you have left to apply (limit 24h)</a:t>
              </a:r>
              <a:endParaRPr sz="1100">
                <a:latin typeface="Montserrat"/>
                <a:ea typeface="Montserrat"/>
                <a:cs typeface="Montserrat"/>
                <a:sym typeface="Montserrat"/>
              </a:endParaRPr>
            </a:p>
          </p:txBody>
        </p:sp>
        <p:cxnSp>
          <p:nvCxnSpPr>
            <p:cNvPr id="183" name="Google Shape;183;p36"/>
            <p:cNvCxnSpPr>
              <a:stCxn id="181" idx="3"/>
              <a:endCxn id="182" idx="1"/>
            </p:cNvCxnSpPr>
            <p:nvPr/>
          </p:nvCxnSpPr>
          <p:spPr>
            <a:xfrm>
              <a:off x="4086450" y="3766125"/>
              <a:ext cx="1298700" cy="300"/>
            </a:xfrm>
            <a:prstGeom prst="bentConnector3">
              <a:avLst>
                <a:gd fmla="val 50000" name="adj1"/>
              </a:avLst>
            </a:prstGeom>
            <a:noFill/>
            <a:ln cap="flat" cmpd="sng" w="9525">
              <a:solidFill>
                <a:schemeClr val="dk2"/>
              </a:solidFill>
              <a:prstDash val="solid"/>
              <a:round/>
              <a:headEnd len="med" w="med" type="triangle"/>
              <a:tailEnd len="med" w="med" type="none"/>
            </a:ln>
          </p:spPr>
        </p:cxnSp>
      </p:grpSp>
      <p:sp>
        <p:nvSpPr>
          <p:cNvPr id="184" name="Google Shape;184;p36"/>
          <p:cNvSpPr/>
          <p:nvPr/>
        </p:nvSpPr>
        <p:spPr>
          <a:xfrm>
            <a:off x="7501635" y="1120800"/>
            <a:ext cx="421800" cy="244200"/>
          </a:xfrm>
          <a:prstGeom prst="rect">
            <a:avLst/>
          </a:prstGeom>
          <a:noFill/>
          <a:ln cap="flat" cmpd="sng" w="19050">
            <a:solidFill>
              <a:srgbClr val="35C3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DC5FA"/>
              </a:solidFill>
            </a:endParaRPr>
          </a:p>
        </p:txBody>
      </p:sp>
      <p:sp>
        <p:nvSpPr>
          <p:cNvPr id="185" name="Google Shape;185;p36"/>
          <p:cNvSpPr/>
          <p:nvPr/>
        </p:nvSpPr>
        <p:spPr>
          <a:xfrm>
            <a:off x="3575050" y="1962338"/>
            <a:ext cx="421800" cy="244200"/>
          </a:xfrm>
          <a:prstGeom prst="rect">
            <a:avLst/>
          </a:prstGeom>
          <a:noFill/>
          <a:ln cap="flat" cmpd="sng" w="19050">
            <a:solidFill>
              <a:srgbClr val="35C3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DC5FA"/>
              </a:solidFill>
            </a:endParaRPr>
          </a:p>
        </p:txBody>
      </p:sp>
      <p:cxnSp>
        <p:nvCxnSpPr>
          <p:cNvPr id="186" name="Google Shape;186;p36"/>
          <p:cNvCxnSpPr>
            <a:stCxn id="184" idx="2"/>
            <a:endCxn id="185" idx="0"/>
          </p:cNvCxnSpPr>
          <p:nvPr/>
        </p:nvCxnSpPr>
        <p:spPr>
          <a:xfrm rot="5400000">
            <a:off x="5450535" y="-299700"/>
            <a:ext cx="597300" cy="3926700"/>
          </a:xfrm>
          <a:prstGeom prst="bentConnector3">
            <a:avLst>
              <a:gd fmla="val 50003"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